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60" r:id="rId3"/>
    <p:sldId id="261" r:id="rId4"/>
    <p:sldId id="265" r:id="rId5"/>
    <p:sldId id="262" r:id="rId6"/>
    <p:sldId id="264" r:id="rId7"/>
    <p:sldId id="278" r:id="rId8"/>
    <p:sldId id="266" r:id="rId9"/>
    <p:sldId id="270" r:id="rId10"/>
    <p:sldId id="271" r:id="rId11"/>
    <p:sldId id="269" r:id="rId12"/>
    <p:sldId id="272" r:id="rId13"/>
    <p:sldId id="273" r:id="rId14"/>
    <p:sldId id="276" r:id="rId15"/>
    <p:sldId id="277" r:id="rId16"/>
    <p:sldId id="274" r:id="rId17"/>
    <p:sldId id="275" r:id="rId18"/>
    <p:sldId id="281" r:id="rId19"/>
    <p:sldId id="268" r:id="rId20"/>
    <p:sldId id="282" r:id="rId21"/>
    <p:sldId id="280" r:id="rId22"/>
    <p:sldId id="263" r:id="rId23"/>
    <p:sldId id="26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351"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5/9/2022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759474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5/9/2022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80239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5/9/2022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31045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5/9/2022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9E57DC2-970A-4B3E-BB1C-7A09969E49DF}"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4183682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5/9/2022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059057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5/9/2022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78299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5/9/2022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6715330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88418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87DE6118-2437-4B30-8E3C-4D2BE6020583}" type="datetimeFigureOut">
              <a:rPr lang="en-US" smtClean="0"/>
              <a:t>5/9/2022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9E57DC2-970A-4B3E-BB1C-7A09969E49DF}" type="slidenum">
              <a:rPr lang="en-US" smtClean="0"/>
              <a:t>‹#›</a:t>
            </a:fld>
            <a:endParaRPr lang="en-US" dirty="0"/>
          </a:p>
        </p:txBody>
      </p:sp>
    </p:spTree>
    <p:extLst>
      <p:ext uri="{BB962C8B-B14F-4D97-AF65-F5344CB8AC3E}">
        <p14:creationId xmlns:p14="http://schemas.microsoft.com/office/powerpoint/2010/main" val="1793601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07411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96092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5/9/2022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160816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5/9/2022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25879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5/9/2022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921049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7DE6118-2437-4B30-8E3C-4D2BE6020583}" type="datetimeFigureOut">
              <a:rPr lang="en-US" smtClean="0"/>
              <a:t>5/9/2022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475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5/9/2022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550944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5/9/2022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58625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7DE6118-2437-4B30-8E3C-4D2BE6020583}" type="datetimeFigureOut">
              <a:rPr lang="en-US" smtClean="0"/>
              <a:pPr/>
              <a:t>5/9/2022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4147416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slideLayout" Target="../slideLayouts/slideLayout7.xml"/><Relationship Id="rId1" Type="http://schemas.openxmlformats.org/officeDocument/2006/relationships/video" Target="https://www.youtube.com/embed/2vIdqfb_39w?feature=oembed" TargetMode="External"/><Relationship Id="rId5" Type="http://schemas.openxmlformats.org/officeDocument/2006/relationships/hyperlink" Target="https://youtu.be/34jz1RZQFFE" TargetMode="Externa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www.haoyuelectronics.com/Attachment/OV7670%20+%20AL422B%28FIFO%29%20Camera%20Module%28V2.0%29/OV7670%20Implementation%20Guide%20%28V1.0%29.pdf" TargetMode="External"/><Relationship Id="rId2" Type="http://schemas.openxmlformats.org/officeDocument/2006/relationships/hyperlink" Target="https://www.xilinx.com/content/xilinx/en/support/university/boards-portfolio/xup-boards/DigilentZedBoard/_jcr_content/root/parsys/xilinxcolumns_f62b/childParsys-0/xilinxbuybox_943e/thumbnail/image.img.jpg/1381869368208.jpg" TargetMode="External"/><Relationship Id="rId1" Type="http://schemas.openxmlformats.org/officeDocument/2006/relationships/slideLayout" Target="../slideLayouts/slideLayout7.xml"/><Relationship Id="rId5" Type="http://schemas.openxmlformats.org/officeDocument/2006/relationships/hyperlink" Target="http://www4.cs.umanitoba.ca/~jacky/Teaching/Courses/74.795-LocalVision/ReadingList/ov-sccb.pdf" TargetMode="External"/><Relationship Id="rId4" Type="http://schemas.openxmlformats.org/officeDocument/2006/relationships/hyperlink" Target="https://www.waveshare.com/w/upload/1/14/OmniVision_Technologies_Seril_Camera_Control_Bus%28SCCB%29_Specification.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8990" y="1338072"/>
            <a:ext cx="9754019" cy="788516"/>
          </a:xfrm>
        </p:spPr>
        <p:txBody>
          <a:bodyPr>
            <a:normAutofit fontScale="90000"/>
          </a:bodyPr>
          <a:lstStyle/>
          <a:p>
            <a:pPr algn="ctr"/>
            <a:r>
              <a:rPr lang="en-US" b="1" dirty="0"/>
              <a:t>FINAL PROJECT PRESENTATION</a:t>
            </a:r>
          </a:p>
        </p:txBody>
      </p:sp>
      <p:sp>
        <p:nvSpPr>
          <p:cNvPr id="4" name="TextBox 3"/>
          <p:cNvSpPr txBox="1"/>
          <p:nvPr/>
        </p:nvSpPr>
        <p:spPr>
          <a:xfrm>
            <a:off x="183930" y="3225482"/>
            <a:ext cx="9210393" cy="407035"/>
          </a:xfrm>
          <a:prstGeom prst="rect">
            <a:avLst/>
          </a:prstGeom>
          <a:noFill/>
        </p:spPr>
        <p:txBody>
          <a:bodyPr wrap="square" rtlCol="0">
            <a:spAutoFit/>
          </a:bodyPr>
          <a:lstStyle/>
          <a:p>
            <a:pPr marL="0" marR="0" algn="ctr">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Image Processing Platform on the Zedboard Using the OV7670 Camera Pmod</a:t>
            </a:r>
          </a:p>
        </p:txBody>
      </p:sp>
      <p:sp>
        <p:nvSpPr>
          <p:cNvPr id="5" name="TextBox 4"/>
          <p:cNvSpPr txBox="1"/>
          <p:nvPr/>
        </p:nvSpPr>
        <p:spPr>
          <a:xfrm>
            <a:off x="4978878" y="5203148"/>
            <a:ext cx="223424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Trebuchet MS" panose="020B0603020202020204"/>
                <a:ea typeface="+mn-ea"/>
                <a:cs typeface="+mn-cs"/>
              </a:rPr>
              <a:t>FNU Hardik</a:t>
            </a:r>
          </a:p>
        </p:txBody>
      </p:sp>
    </p:spTree>
    <p:extLst>
      <p:ext uri="{BB962C8B-B14F-4D97-AF65-F5344CB8AC3E}">
        <p14:creationId xmlns:p14="http://schemas.microsoft.com/office/powerpoint/2010/main" val="3900865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88018-94BC-2F0B-A35E-7318A6906DB4}"/>
              </a:ext>
            </a:extLst>
          </p:cNvPr>
          <p:cNvSpPr txBox="1"/>
          <p:nvPr/>
        </p:nvSpPr>
        <p:spPr>
          <a:xfrm>
            <a:off x="2943044" y="514497"/>
            <a:ext cx="6305909" cy="584775"/>
          </a:xfrm>
          <a:prstGeom prst="rect">
            <a:avLst/>
          </a:prstGeom>
          <a:noFill/>
        </p:spPr>
        <p:txBody>
          <a:bodyPr wrap="square" rtlCol="0">
            <a:spAutoFit/>
          </a:bodyPr>
          <a:lstStyle/>
          <a:p>
            <a:pPr algn="ctr"/>
            <a:r>
              <a:rPr lang="en-US" sz="3200" b="1" u="sng" dirty="0"/>
              <a:t>Block RAM Modules</a:t>
            </a:r>
          </a:p>
        </p:txBody>
      </p:sp>
      <p:sp>
        <p:nvSpPr>
          <p:cNvPr id="3" name="TextBox 2">
            <a:extLst>
              <a:ext uri="{FF2B5EF4-FFF2-40B4-BE49-F238E27FC236}">
                <a16:creationId xmlns:a16="http://schemas.microsoft.com/office/drawing/2014/main" id="{8B064706-5B89-9BD7-5A26-92E09A5FDA84}"/>
              </a:ext>
            </a:extLst>
          </p:cNvPr>
          <p:cNvSpPr txBox="1"/>
          <p:nvPr/>
        </p:nvSpPr>
        <p:spPr>
          <a:xfrm>
            <a:off x="11111685" y="1099272"/>
            <a:ext cx="569343" cy="369332"/>
          </a:xfrm>
          <a:prstGeom prst="rect">
            <a:avLst/>
          </a:prstGeom>
          <a:noFill/>
        </p:spPr>
        <p:txBody>
          <a:bodyPr wrap="square" rtlCol="0">
            <a:spAutoFit/>
          </a:bodyPr>
          <a:lstStyle/>
          <a:p>
            <a:pPr algn="ctr"/>
            <a:r>
              <a:rPr lang="en-US" dirty="0"/>
              <a:t>10</a:t>
            </a:r>
          </a:p>
        </p:txBody>
      </p:sp>
      <p:pic>
        <p:nvPicPr>
          <p:cNvPr id="5" name="Picture 4" descr="Diagram, schematic&#10;&#10;Description automatically generated">
            <a:extLst>
              <a:ext uri="{FF2B5EF4-FFF2-40B4-BE49-F238E27FC236}">
                <a16:creationId xmlns:a16="http://schemas.microsoft.com/office/drawing/2014/main" id="{F2D416CD-4D60-13E9-3735-E9F201C08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843" y="2540753"/>
            <a:ext cx="5572903" cy="3543795"/>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724D8770-5CE6-764C-FD28-5E330853B10C}"/>
              </a:ext>
            </a:extLst>
          </p:cNvPr>
          <p:cNvPicPr>
            <a:picLocks noChangeAspect="1"/>
          </p:cNvPicPr>
          <p:nvPr/>
        </p:nvPicPr>
        <p:blipFill rotWithShape="1">
          <a:blip r:embed="rId3">
            <a:extLst>
              <a:ext uri="{28A0092B-C50C-407E-A947-70E740481C1C}">
                <a14:useLocalDpi xmlns:a14="http://schemas.microsoft.com/office/drawing/2010/main" val="0"/>
              </a:ext>
            </a:extLst>
          </a:blip>
          <a:srcRect l="649" t="1116" r="795"/>
          <a:stretch/>
        </p:blipFill>
        <p:spPr>
          <a:xfrm>
            <a:off x="292427" y="2528935"/>
            <a:ext cx="5950719" cy="3555611"/>
          </a:xfrm>
          <a:prstGeom prst="rect">
            <a:avLst/>
          </a:prstGeom>
        </p:spPr>
      </p:pic>
      <p:sp>
        <p:nvSpPr>
          <p:cNvPr id="8" name="TextBox 7">
            <a:extLst>
              <a:ext uri="{FF2B5EF4-FFF2-40B4-BE49-F238E27FC236}">
                <a16:creationId xmlns:a16="http://schemas.microsoft.com/office/drawing/2014/main" id="{E85AA1AC-7135-745F-EFB8-191EAEBD9E49}"/>
              </a:ext>
            </a:extLst>
          </p:cNvPr>
          <p:cNvSpPr txBox="1"/>
          <p:nvPr/>
        </p:nvSpPr>
        <p:spPr>
          <a:xfrm>
            <a:off x="6328842" y="6084547"/>
            <a:ext cx="5572904" cy="338554"/>
          </a:xfrm>
          <a:prstGeom prst="rect">
            <a:avLst/>
          </a:prstGeom>
          <a:noFill/>
          <a:ln w="28575">
            <a:solidFill>
              <a:schemeClr val="tx1"/>
            </a:solidFill>
          </a:ln>
        </p:spPr>
        <p:txBody>
          <a:bodyPr wrap="square" rtlCol="0">
            <a:spAutoFit/>
          </a:bodyPr>
          <a:lstStyle/>
          <a:p>
            <a:pPr algn="ctr"/>
            <a:r>
              <a:rPr lang="en-US" sz="1600" dirty="0"/>
              <a:t>Position of BRAM blocks in RTL Schematic</a:t>
            </a:r>
          </a:p>
        </p:txBody>
      </p:sp>
      <p:sp>
        <p:nvSpPr>
          <p:cNvPr id="9" name="TextBox 8">
            <a:extLst>
              <a:ext uri="{FF2B5EF4-FFF2-40B4-BE49-F238E27FC236}">
                <a16:creationId xmlns:a16="http://schemas.microsoft.com/office/drawing/2014/main" id="{3BF247B1-C2F8-9D6E-B260-D6FB4C63CAF4}"/>
              </a:ext>
            </a:extLst>
          </p:cNvPr>
          <p:cNvSpPr txBox="1"/>
          <p:nvPr/>
        </p:nvSpPr>
        <p:spPr>
          <a:xfrm>
            <a:off x="292428" y="6084547"/>
            <a:ext cx="5950718" cy="338554"/>
          </a:xfrm>
          <a:prstGeom prst="rect">
            <a:avLst/>
          </a:prstGeom>
          <a:noFill/>
          <a:ln w="28575">
            <a:solidFill>
              <a:schemeClr val="tx1"/>
            </a:solidFill>
          </a:ln>
        </p:spPr>
        <p:txBody>
          <a:bodyPr wrap="square" rtlCol="0">
            <a:spAutoFit/>
          </a:bodyPr>
          <a:lstStyle/>
          <a:p>
            <a:pPr algn="ctr"/>
            <a:r>
              <a:rPr lang="en-US" sz="1600" dirty="0"/>
              <a:t>Port Settings for BRAM IP</a:t>
            </a:r>
          </a:p>
        </p:txBody>
      </p:sp>
      <p:sp>
        <p:nvSpPr>
          <p:cNvPr id="10" name="Rectangle 9">
            <a:extLst>
              <a:ext uri="{FF2B5EF4-FFF2-40B4-BE49-F238E27FC236}">
                <a16:creationId xmlns:a16="http://schemas.microsoft.com/office/drawing/2014/main" id="{9B09A202-4AAA-AE8F-2EC0-2B0AFA63A36E}"/>
              </a:ext>
            </a:extLst>
          </p:cNvPr>
          <p:cNvSpPr/>
          <p:nvPr/>
        </p:nvSpPr>
        <p:spPr>
          <a:xfrm>
            <a:off x="2847812" y="4225323"/>
            <a:ext cx="900112" cy="157162"/>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0B33D73-98E2-721B-96B5-B377675B8F60}"/>
              </a:ext>
            </a:extLst>
          </p:cNvPr>
          <p:cNvSpPr txBox="1"/>
          <p:nvPr/>
        </p:nvSpPr>
        <p:spPr>
          <a:xfrm>
            <a:off x="292427" y="1468604"/>
            <a:ext cx="10012966"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Used as frame buffers in my design to store image pixel data.</a:t>
            </a:r>
          </a:p>
          <a:p>
            <a:pPr marL="285750" indent="-285750">
              <a:buFont typeface="Arial" panose="020B0604020202020204" pitchFamily="34" charset="0"/>
              <a:buChar char="•"/>
            </a:pPr>
            <a:r>
              <a:rPr lang="en-US" dirty="0"/>
              <a:t>BRAM 1 is 8 bits deep while BRAM 2 is 4 bits deep.</a:t>
            </a:r>
          </a:p>
          <a:p>
            <a:pPr marL="285750" indent="-285750">
              <a:buFont typeface="Arial" panose="020B0604020202020204" pitchFamily="34" charset="0"/>
              <a:buChar char="•"/>
            </a:pPr>
            <a:r>
              <a:rPr lang="en-US" dirty="0"/>
              <a:t>Port Depth is dictated by the target resolution.</a:t>
            </a:r>
          </a:p>
        </p:txBody>
      </p:sp>
    </p:spTree>
    <p:extLst>
      <p:ext uri="{BB962C8B-B14F-4D97-AF65-F5344CB8AC3E}">
        <p14:creationId xmlns:p14="http://schemas.microsoft.com/office/powerpoint/2010/main" val="957471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88018-94BC-2F0B-A35E-7318A6906DB4}"/>
              </a:ext>
            </a:extLst>
          </p:cNvPr>
          <p:cNvSpPr txBox="1"/>
          <p:nvPr/>
        </p:nvSpPr>
        <p:spPr>
          <a:xfrm>
            <a:off x="2943044" y="514497"/>
            <a:ext cx="6305909" cy="584775"/>
          </a:xfrm>
          <a:prstGeom prst="rect">
            <a:avLst/>
          </a:prstGeom>
          <a:noFill/>
        </p:spPr>
        <p:txBody>
          <a:bodyPr wrap="square" rtlCol="0">
            <a:spAutoFit/>
          </a:bodyPr>
          <a:lstStyle/>
          <a:p>
            <a:pPr algn="ctr"/>
            <a:r>
              <a:rPr lang="en-US" sz="3200" b="1" u="sng" dirty="0"/>
              <a:t>Data Capture Module</a:t>
            </a:r>
          </a:p>
        </p:txBody>
      </p:sp>
      <p:sp>
        <p:nvSpPr>
          <p:cNvPr id="3" name="TextBox 2">
            <a:extLst>
              <a:ext uri="{FF2B5EF4-FFF2-40B4-BE49-F238E27FC236}">
                <a16:creationId xmlns:a16="http://schemas.microsoft.com/office/drawing/2014/main" id="{8B064706-5B89-9BD7-5A26-92E09A5FDA84}"/>
              </a:ext>
            </a:extLst>
          </p:cNvPr>
          <p:cNvSpPr txBox="1"/>
          <p:nvPr/>
        </p:nvSpPr>
        <p:spPr>
          <a:xfrm>
            <a:off x="11111685" y="1099272"/>
            <a:ext cx="569343" cy="369332"/>
          </a:xfrm>
          <a:prstGeom prst="rect">
            <a:avLst/>
          </a:prstGeom>
          <a:noFill/>
        </p:spPr>
        <p:txBody>
          <a:bodyPr wrap="square" rtlCol="0">
            <a:spAutoFit/>
          </a:bodyPr>
          <a:lstStyle/>
          <a:p>
            <a:pPr algn="ctr"/>
            <a:r>
              <a:rPr lang="en-US" dirty="0"/>
              <a:t>11</a:t>
            </a:r>
          </a:p>
        </p:txBody>
      </p:sp>
      <p:pic>
        <p:nvPicPr>
          <p:cNvPr id="7" name="Picture 6" descr="Diagram&#10;&#10;Description automatically generated">
            <a:extLst>
              <a:ext uri="{FF2B5EF4-FFF2-40B4-BE49-F238E27FC236}">
                <a16:creationId xmlns:a16="http://schemas.microsoft.com/office/drawing/2014/main" id="{4656150F-4C75-F6C2-EBF6-07B3417C9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6014" y="3509531"/>
            <a:ext cx="4555014" cy="2629875"/>
          </a:xfrm>
          <a:prstGeom prst="rect">
            <a:avLst/>
          </a:prstGeom>
        </p:spPr>
      </p:pic>
      <p:sp>
        <p:nvSpPr>
          <p:cNvPr id="8" name="TextBox 7">
            <a:extLst>
              <a:ext uri="{FF2B5EF4-FFF2-40B4-BE49-F238E27FC236}">
                <a16:creationId xmlns:a16="http://schemas.microsoft.com/office/drawing/2014/main" id="{CB6082DF-1EFB-97BF-776E-157A21EB709C}"/>
              </a:ext>
            </a:extLst>
          </p:cNvPr>
          <p:cNvSpPr txBox="1"/>
          <p:nvPr/>
        </p:nvSpPr>
        <p:spPr>
          <a:xfrm>
            <a:off x="7126014" y="6139406"/>
            <a:ext cx="4555014" cy="338554"/>
          </a:xfrm>
          <a:prstGeom prst="rect">
            <a:avLst/>
          </a:prstGeom>
          <a:noFill/>
          <a:ln w="28575">
            <a:solidFill>
              <a:schemeClr val="tx1"/>
            </a:solidFill>
          </a:ln>
        </p:spPr>
        <p:txBody>
          <a:bodyPr wrap="square" rtlCol="0">
            <a:spAutoFit/>
          </a:bodyPr>
          <a:lstStyle/>
          <a:p>
            <a:pPr algn="ctr"/>
            <a:r>
              <a:rPr lang="en-US" sz="1600" dirty="0"/>
              <a:t>Schematic for Capture Logic Block</a:t>
            </a:r>
          </a:p>
        </p:txBody>
      </p:sp>
      <p:sp>
        <p:nvSpPr>
          <p:cNvPr id="9" name="TextBox 8">
            <a:extLst>
              <a:ext uri="{FF2B5EF4-FFF2-40B4-BE49-F238E27FC236}">
                <a16:creationId xmlns:a16="http://schemas.microsoft.com/office/drawing/2014/main" id="{8E42EC1D-0097-3D60-9066-5EF7197FED10}"/>
              </a:ext>
            </a:extLst>
          </p:cNvPr>
          <p:cNvSpPr txBox="1"/>
          <p:nvPr/>
        </p:nvSpPr>
        <p:spPr>
          <a:xfrm>
            <a:off x="315310" y="1376855"/>
            <a:ext cx="1136571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Captures the pixels coming from the OV7670 camera and stores them in our Block RAM.</a:t>
            </a:r>
          </a:p>
          <a:p>
            <a:pPr marL="285750" indent="-285750">
              <a:buFont typeface="Arial" panose="020B0604020202020204" pitchFamily="34" charset="0"/>
              <a:buChar char="•"/>
            </a:pPr>
            <a:r>
              <a:rPr lang="en-US" dirty="0"/>
              <a:t>Our Pmod is operating in YUV mode (Method of Initializing Pmod in this mode discussed later). </a:t>
            </a:r>
          </a:p>
          <a:p>
            <a:pPr marL="285750" indent="-285750">
              <a:buFont typeface="Arial" panose="020B0604020202020204" pitchFamily="34" charset="0"/>
              <a:buChar char="•"/>
            </a:pPr>
            <a:r>
              <a:rPr lang="en-US" dirty="0"/>
              <a:t>This module has two main states of operation:</a:t>
            </a:r>
          </a:p>
          <a:p>
            <a:pPr marL="800100" lvl="1" indent="-342900">
              <a:buFont typeface="+mj-lt"/>
              <a:buAutoNum type="arabicParenR"/>
            </a:pPr>
            <a:r>
              <a:rPr lang="en-US" dirty="0"/>
              <a:t>In this state it passes the data coming from the Pmod to the BRAM while assigning that data a unique address at which it will be stores inside the RAM module.</a:t>
            </a:r>
          </a:p>
          <a:p>
            <a:pPr marL="800100" lvl="1" indent="-342900">
              <a:buFont typeface="+mj-lt"/>
              <a:buAutoNum type="arabicParenR"/>
            </a:pPr>
            <a:r>
              <a:rPr lang="en-US" dirty="0"/>
              <a:t>In this state it disables the BRAM and increments the address channel to ensure that the next stream of inbound data will be assigned the proper address.</a:t>
            </a:r>
          </a:p>
        </p:txBody>
      </p:sp>
      <p:sp>
        <p:nvSpPr>
          <p:cNvPr id="10" name="TextBox 9">
            <a:extLst>
              <a:ext uri="{FF2B5EF4-FFF2-40B4-BE49-F238E27FC236}">
                <a16:creationId xmlns:a16="http://schemas.microsoft.com/office/drawing/2014/main" id="{810D902C-CD56-C71D-F028-479FA589BB1B}"/>
              </a:ext>
            </a:extLst>
          </p:cNvPr>
          <p:cNvSpPr txBox="1"/>
          <p:nvPr/>
        </p:nvSpPr>
        <p:spPr>
          <a:xfrm>
            <a:off x="315310" y="3334950"/>
            <a:ext cx="681070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Clock frequency for this module is dependent on what the Pmod provides via OV7670_PCLK, this affects our design in two major ways:</a:t>
            </a:r>
          </a:p>
          <a:p>
            <a:pPr marL="800100" lvl="1" indent="-342900">
              <a:buFont typeface="+mj-lt"/>
              <a:buAutoNum type="arabicParenR"/>
            </a:pPr>
            <a:r>
              <a:rPr lang="en-US" dirty="0"/>
              <a:t>The BRAM module storing the frame pixel data will have to be clocked at the same speed to avoid data loss.</a:t>
            </a:r>
          </a:p>
          <a:p>
            <a:pPr marL="800100" lvl="1" indent="-342900">
              <a:buFont typeface="+mj-lt"/>
              <a:buAutoNum type="arabicParenR"/>
            </a:pPr>
            <a:r>
              <a:rPr lang="en-US" dirty="0"/>
              <a:t>This clk frequency will decide the upper fps limit of our final output, max fps possible will be half of this frequency. If we drive our output any faster, we’ll face data loss.</a:t>
            </a:r>
          </a:p>
        </p:txBody>
      </p:sp>
    </p:spTree>
    <p:extLst>
      <p:ext uri="{BB962C8B-B14F-4D97-AF65-F5344CB8AC3E}">
        <p14:creationId xmlns:p14="http://schemas.microsoft.com/office/powerpoint/2010/main" val="658476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88018-94BC-2F0B-A35E-7318A6906DB4}"/>
              </a:ext>
            </a:extLst>
          </p:cNvPr>
          <p:cNvSpPr txBox="1"/>
          <p:nvPr/>
        </p:nvSpPr>
        <p:spPr>
          <a:xfrm>
            <a:off x="2943044" y="514497"/>
            <a:ext cx="6305909" cy="584775"/>
          </a:xfrm>
          <a:prstGeom prst="rect">
            <a:avLst/>
          </a:prstGeom>
          <a:noFill/>
        </p:spPr>
        <p:txBody>
          <a:bodyPr wrap="square" rtlCol="0">
            <a:spAutoFit/>
          </a:bodyPr>
          <a:lstStyle/>
          <a:p>
            <a:pPr algn="ctr"/>
            <a:r>
              <a:rPr lang="en-US" sz="3200" b="1" u="sng" dirty="0"/>
              <a:t>Debounce (Restart) Module</a:t>
            </a:r>
          </a:p>
        </p:txBody>
      </p:sp>
      <p:sp>
        <p:nvSpPr>
          <p:cNvPr id="3" name="TextBox 2">
            <a:extLst>
              <a:ext uri="{FF2B5EF4-FFF2-40B4-BE49-F238E27FC236}">
                <a16:creationId xmlns:a16="http://schemas.microsoft.com/office/drawing/2014/main" id="{8B064706-5B89-9BD7-5A26-92E09A5FDA84}"/>
              </a:ext>
            </a:extLst>
          </p:cNvPr>
          <p:cNvSpPr txBox="1"/>
          <p:nvPr/>
        </p:nvSpPr>
        <p:spPr>
          <a:xfrm>
            <a:off x="11111685" y="1099272"/>
            <a:ext cx="569343" cy="369332"/>
          </a:xfrm>
          <a:prstGeom prst="rect">
            <a:avLst/>
          </a:prstGeom>
          <a:noFill/>
        </p:spPr>
        <p:txBody>
          <a:bodyPr wrap="square" rtlCol="0">
            <a:spAutoFit/>
          </a:bodyPr>
          <a:lstStyle/>
          <a:p>
            <a:pPr algn="ctr"/>
            <a:r>
              <a:rPr lang="en-US" dirty="0"/>
              <a:t>12</a:t>
            </a:r>
          </a:p>
        </p:txBody>
      </p:sp>
      <p:pic>
        <p:nvPicPr>
          <p:cNvPr id="5" name="Picture 4" descr="Chart, box and whisker chart&#10;&#10;Description automatically generated">
            <a:extLst>
              <a:ext uri="{FF2B5EF4-FFF2-40B4-BE49-F238E27FC236}">
                <a16:creationId xmlns:a16="http://schemas.microsoft.com/office/drawing/2014/main" id="{5FBE89C2-6E8C-707F-E9F1-075B6A825D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810" y="2761266"/>
            <a:ext cx="4726386" cy="2202976"/>
          </a:xfrm>
          <a:prstGeom prst="rect">
            <a:avLst/>
          </a:prstGeom>
        </p:spPr>
      </p:pic>
      <p:sp>
        <p:nvSpPr>
          <p:cNvPr id="6" name="TextBox 5">
            <a:extLst>
              <a:ext uri="{FF2B5EF4-FFF2-40B4-BE49-F238E27FC236}">
                <a16:creationId xmlns:a16="http://schemas.microsoft.com/office/drawing/2014/main" id="{35A00D6A-C6D8-F8AD-9F06-6817F6F1220A}"/>
              </a:ext>
            </a:extLst>
          </p:cNvPr>
          <p:cNvSpPr txBox="1"/>
          <p:nvPr/>
        </p:nvSpPr>
        <p:spPr>
          <a:xfrm>
            <a:off x="373117" y="1468604"/>
            <a:ext cx="10273862"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This module has one simple function: program the chosen push button to generate one output per push irrespective of any clocking frequency, which can be used as a Restart for our system.</a:t>
            </a:r>
          </a:p>
          <a:p>
            <a:pPr marL="285750" indent="-285750">
              <a:buFont typeface="Arial" panose="020B0604020202020204" pitchFamily="34" charset="0"/>
              <a:buChar char="•"/>
            </a:pPr>
            <a:r>
              <a:rPr lang="en-US" dirty="0"/>
              <a:t>The </a:t>
            </a:r>
            <a:r>
              <a:rPr lang="en-US" dirty="0" err="1"/>
              <a:t>btn</a:t>
            </a:r>
            <a:r>
              <a:rPr lang="en-US" dirty="0"/>
              <a:t> is also connected to one of the on-board LED’s so we can confirm functionality.</a:t>
            </a:r>
          </a:p>
        </p:txBody>
      </p:sp>
      <p:sp>
        <p:nvSpPr>
          <p:cNvPr id="7" name="TextBox 6">
            <a:extLst>
              <a:ext uri="{FF2B5EF4-FFF2-40B4-BE49-F238E27FC236}">
                <a16:creationId xmlns:a16="http://schemas.microsoft.com/office/drawing/2014/main" id="{5B347260-984C-40FB-EEBC-109640186E05}"/>
              </a:ext>
            </a:extLst>
          </p:cNvPr>
          <p:cNvSpPr txBox="1"/>
          <p:nvPr/>
        </p:nvSpPr>
        <p:spPr>
          <a:xfrm>
            <a:off x="2061810" y="4964242"/>
            <a:ext cx="4726386" cy="338554"/>
          </a:xfrm>
          <a:prstGeom prst="rect">
            <a:avLst/>
          </a:prstGeom>
          <a:noFill/>
          <a:ln w="28575">
            <a:solidFill>
              <a:schemeClr val="tx1"/>
            </a:solidFill>
          </a:ln>
        </p:spPr>
        <p:txBody>
          <a:bodyPr wrap="square" rtlCol="0">
            <a:spAutoFit/>
          </a:bodyPr>
          <a:lstStyle/>
          <a:p>
            <a:pPr algn="ctr"/>
            <a:r>
              <a:rPr lang="en-US" sz="1600" dirty="0"/>
              <a:t>Schematic for Debounce Block</a:t>
            </a:r>
          </a:p>
        </p:txBody>
      </p:sp>
      <p:pic>
        <p:nvPicPr>
          <p:cNvPr id="9" name="Picture 8" descr="Text&#10;&#10;Description automatically generated">
            <a:extLst>
              <a:ext uri="{FF2B5EF4-FFF2-40B4-BE49-F238E27FC236}">
                <a16:creationId xmlns:a16="http://schemas.microsoft.com/office/drawing/2014/main" id="{ED123826-78FC-C0CB-3404-4B2D680551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1241" y="2494867"/>
            <a:ext cx="2799787" cy="3672448"/>
          </a:xfrm>
          <a:prstGeom prst="rect">
            <a:avLst/>
          </a:prstGeom>
        </p:spPr>
      </p:pic>
      <p:sp>
        <p:nvSpPr>
          <p:cNvPr id="10" name="TextBox 9">
            <a:extLst>
              <a:ext uri="{FF2B5EF4-FFF2-40B4-BE49-F238E27FC236}">
                <a16:creationId xmlns:a16="http://schemas.microsoft.com/office/drawing/2014/main" id="{8F419130-9E29-D4C3-37BF-86262647A580}"/>
              </a:ext>
            </a:extLst>
          </p:cNvPr>
          <p:cNvSpPr txBox="1"/>
          <p:nvPr/>
        </p:nvSpPr>
        <p:spPr>
          <a:xfrm>
            <a:off x="8881240" y="6178479"/>
            <a:ext cx="2799788" cy="338554"/>
          </a:xfrm>
          <a:prstGeom prst="rect">
            <a:avLst/>
          </a:prstGeom>
          <a:noFill/>
          <a:ln w="28575">
            <a:solidFill>
              <a:schemeClr val="tx1"/>
            </a:solidFill>
          </a:ln>
        </p:spPr>
        <p:txBody>
          <a:bodyPr wrap="square" rtlCol="0">
            <a:spAutoFit/>
          </a:bodyPr>
          <a:lstStyle/>
          <a:p>
            <a:pPr algn="ctr"/>
            <a:r>
              <a:rPr lang="en-US" sz="1600" dirty="0"/>
              <a:t>VHDL – Debounce Module</a:t>
            </a:r>
          </a:p>
        </p:txBody>
      </p:sp>
      <p:sp>
        <p:nvSpPr>
          <p:cNvPr id="11" name="TextBox 10">
            <a:extLst>
              <a:ext uri="{FF2B5EF4-FFF2-40B4-BE49-F238E27FC236}">
                <a16:creationId xmlns:a16="http://schemas.microsoft.com/office/drawing/2014/main" id="{A3AD15F4-C7E2-A8C6-BF0B-EE6839672A4E}"/>
              </a:ext>
            </a:extLst>
          </p:cNvPr>
          <p:cNvSpPr txBox="1"/>
          <p:nvPr/>
        </p:nvSpPr>
        <p:spPr>
          <a:xfrm>
            <a:off x="373117" y="5809147"/>
            <a:ext cx="8318938"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 image on the right depicts how this behavior is achieved via VHDL.</a:t>
            </a:r>
          </a:p>
        </p:txBody>
      </p:sp>
    </p:spTree>
    <p:extLst>
      <p:ext uri="{BB962C8B-B14F-4D97-AF65-F5344CB8AC3E}">
        <p14:creationId xmlns:p14="http://schemas.microsoft.com/office/powerpoint/2010/main" val="591028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88018-94BC-2F0B-A35E-7318A6906DB4}"/>
              </a:ext>
            </a:extLst>
          </p:cNvPr>
          <p:cNvSpPr txBox="1"/>
          <p:nvPr/>
        </p:nvSpPr>
        <p:spPr>
          <a:xfrm>
            <a:off x="2943044" y="514497"/>
            <a:ext cx="6305909" cy="584775"/>
          </a:xfrm>
          <a:prstGeom prst="rect">
            <a:avLst/>
          </a:prstGeom>
          <a:noFill/>
        </p:spPr>
        <p:txBody>
          <a:bodyPr wrap="square" rtlCol="0">
            <a:spAutoFit/>
          </a:bodyPr>
          <a:lstStyle/>
          <a:p>
            <a:pPr algn="ctr"/>
            <a:r>
              <a:rPr lang="en-US" sz="3200" b="1" u="sng" dirty="0"/>
              <a:t>Pmod Controller Module</a:t>
            </a:r>
          </a:p>
        </p:txBody>
      </p:sp>
      <p:sp>
        <p:nvSpPr>
          <p:cNvPr id="3" name="TextBox 2">
            <a:extLst>
              <a:ext uri="{FF2B5EF4-FFF2-40B4-BE49-F238E27FC236}">
                <a16:creationId xmlns:a16="http://schemas.microsoft.com/office/drawing/2014/main" id="{8B064706-5B89-9BD7-5A26-92E09A5FDA84}"/>
              </a:ext>
            </a:extLst>
          </p:cNvPr>
          <p:cNvSpPr txBox="1"/>
          <p:nvPr/>
        </p:nvSpPr>
        <p:spPr>
          <a:xfrm>
            <a:off x="11111685" y="1099272"/>
            <a:ext cx="569343" cy="369332"/>
          </a:xfrm>
          <a:prstGeom prst="rect">
            <a:avLst/>
          </a:prstGeom>
          <a:noFill/>
        </p:spPr>
        <p:txBody>
          <a:bodyPr wrap="square" rtlCol="0">
            <a:spAutoFit/>
          </a:bodyPr>
          <a:lstStyle/>
          <a:p>
            <a:pPr algn="ctr"/>
            <a:r>
              <a:rPr lang="en-US" dirty="0"/>
              <a:t>13</a:t>
            </a:r>
          </a:p>
        </p:txBody>
      </p:sp>
      <p:pic>
        <p:nvPicPr>
          <p:cNvPr id="5" name="Picture 4" descr="Diagram, schematic&#10;&#10;Description automatically generated">
            <a:extLst>
              <a:ext uri="{FF2B5EF4-FFF2-40B4-BE49-F238E27FC236}">
                <a16:creationId xmlns:a16="http://schemas.microsoft.com/office/drawing/2014/main" id="{5EB3C432-3C27-251C-8126-8B4C43AD4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523" y="2536083"/>
            <a:ext cx="6991272" cy="3468866"/>
          </a:xfrm>
          <a:prstGeom prst="rect">
            <a:avLst/>
          </a:prstGeom>
        </p:spPr>
      </p:pic>
      <p:sp>
        <p:nvSpPr>
          <p:cNvPr id="6" name="TextBox 5">
            <a:extLst>
              <a:ext uri="{FF2B5EF4-FFF2-40B4-BE49-F238E27FC236}">
                <a16:creationId xmlns:a16="http://schemas.microsoft.com/office/drawing/2014/main" id="{C24E8364-DFFD-B276-82D3-D223BC140BEF}"/>
              </a:ext>
            </a:extLst>
          </p:cNvPr>
          <p:cNvSpPr txBox="1"/>
          <p:nvPr/>
        </p:nvSpPr>
        <p:spPr>
          <a:xfrm>
            <a:off x="4850523" y="6004949"/>
            <a:ext cx="6991272" cy="338554"/>
          </a:xfrm>
          <a:prstGeom prst="rect">
            <a:avLst/>
          </a:prstGeom>
          <a:noFill/>
          <a:ln w="28575">
            <a:solidFill>
              <a:schemeClr val="tx1"/>
            </a:solidFill>
          </a:ln>
        </p:spPr>
        <p:txBody>
          <a:bodyPr wrap="square" rtlCol="0">
            <a:spAutoFit/>
          </a:bodyPr>
          <a:lstStyle/>
          <a:p>
            <a:pPr algn="ctr"/>
            <a:r>
              <a:rPr lang="en-US" sz="1600" dirty="0"/>
              <a:t>Internal RTL Schematic for Controller Module</a:t>
            </a:r>
          </a:p>
        </p:txBody>
      </p:sp>
      <p:sp>
        <p:nvSpPr>
          <p:cNvPr id="7" name="TextBox 6">
            <a:extLst>
              <a:ext uri="{FF2B5EF4-FFF2-40B4-BE49-F238E27FC236}">
                <a16:creationId xmlns:a16="http://schemas.microsoft.com/office/drawing/2014/main" id="{7D904BAB-BF67-D194-A4C1-2CC3C5FE5B68}"/>
              </a:ext>
            </a:extLst>
          </p:cNvPr>
          <p:cNvSpPr txBox="1"/>
          <p:nvPr/>
        </p:nvSpPr>
        <p:spPr>
          <a:xfrm>
            <a:off x="283779" y="1284673"/>
            <a:ext cx="10478855"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This module is the main controller for the OV7670 Camera Pmod.</a:t>
            </a:r>
          </a:p>
          <a:p>
            <a:pPr marL="285750" indent="-285750">
              <a:buFont typeface="Arial" panose="020B0604020202020204" pitchFamily="34" charset="0"/>
              <a:buChar char="•"/>
            </a:pPr>
            <a:r>
              <a:rPr lang="en-US" dirty="0"/>
              <a:t>The basic purpose of this module is to provide the OV7670 Camera Chip with the necessary initialization settings so it may function as we intended.</a:t>
            </a:r>
          </a:p>
        </p:txBody>
      </p:sp>
      <p:sp>
        <p:nvSpPr>
          <p:cNvPr id="8" name="TextBox 7">
            <a:extLst>
              <a:ext uri="{FF2B5EF4-FFF2-40B4-BE49-F238E27FC236}">
                <a16:creationId xmlns:a16="http://schemas.microsoft.com/office/drawing/2014/main" id="{2AD16C22-57EE-A122-9E1B-58FB6B7B44D8}"/>
              </a:ext>
            </a:extLst>
          </p:cNvPr>
          <p:cNvSpPr txBox="1"/>
          <p:nvPr/>
        </p:nvSpPr>
        <p:spPr>
          <a:xfrm>
            <a:off x="283779" y="2127699"/>
            <a:ext cx="456674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the initialization stage is something that we’re used to doing at the software stage in Vitis using C: turning ON the device, resetting it, calibrating it to specifics. But I chose to do this via VHDL because this Pmod uses SCCB Communication Protocol to talk to the outside world.</a:t>
            </a:r>
          </a:p>
          <a:p>
            <a:pPr marL="285750" indent="-285750">
              <a:buFont typeface="Arial" panose="020B0604020202020204" pitchFamily="34" charset="0"/>
              <a:buChar char="•"/>
            </a:pPr>
            <a:r>
              <a:rPr lang="en-US" dirty="0"/>
              <a:t>Although SCCB is similar to i</a:t>
            </a:r>
            <a:r>
              <a:rPr lang="en-US" baseline="30000" dirty="0"/>
              <a:t>2</a:t>
            </a:r>
            <a:r>
              <a:rPr lang="en-US" dirty="0"/>
              <a:t>C it is not the same, which means I wouldn’t be able to utilize any function libraries pertaining to i</a:t>
            </a:r>
            <a:r>
              <a:rPr lang="en-US" baseline="30000" dirty="0"/>
              <a:t>2</a:t>
            </a:r>
            <a:r>
              <a:rPr lang="en-US" dirty="0"/>
              <a:t>C communications.</a:t>
            </a:r>
          </a:p>
          <a:p>
            <a:pPr marL="285750" indent="-285750">
              <a:buFont typeface="Arial" panose="020B0604020202020204" pitchFamily="34" charset="0"/>
              <a:buChar char="•"/>
            </a:pPr>
            <a:r>
              <a:rPr lang="en-US" dirty="0"/>
              <a:t>Register data and addresses are concatenated together along with other preset elements and sent in a serial manner.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75781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88018-94BC-2F0B-A35E-7318A6906DB4}"/>
              </a:ext>
            </a:extLst>
          </p:cNvPr>
          <p:cNvSpPr txBox="1"/>
          <p:nvPr/>
        </p:nvSpPr>
        <p:spPr>
          <a:xfrm>
            <a:off x="2943044" y="514497"/>
            <a:ext cx="6305909" cy="584775"/>
          </a:xfrm>
          <a:prstGeom prst="rect">
            <a:avLst/>
          </a:prstGeom>
          <a:noFill/>
        </p:spPr>
        <p:txBody>
          <a:bodyPr wrap="square" rtlCol="0">
            <a:spAutoFit/>
          </a:bodyPr>
          <a:lstStyle/>
          <a:p>
            <a:pPr algn="ctr"/>
            <a:r>
              <a:rPr lang="en-US" sz="3200" b="1" u="sng" dirty="0"/>
              <a:t>Controller: Registers Module</a:t>
            </a:r>
          </a:p>
        </p:txBody>
      </p:sp>
      <p:sp>
        <p:nvSpPr>
          <p:cNvPr id="3" name="TextBox 2">
            <a:extLst>
              <a:ext uri="{FF2B5EF4-FFF2-40B4-BE49-F238E27FC236}">
                <a16:creationId xmlns:a16="http://schemas.microsoft.com/office/drawing/2014/main" id="{8B064706-5B89-9BD7-5A26-92E09A5FDA84}"/>
              </a:ext>
            </a:extLst>
          </p:cNvPr>
          <p:cNvSpPr txBox="1"/>
          <p:nvPr/>
        </p:nvSpPr>
        <p:spPr>
          <a:xfrm>
            <a:off x="11111685" y="1099272"/>
            <a:ext cx="569343" cy="369332"/>
          </a:xfrm>
          <a:prstGeom prst="rect">
            <a:avLst/>
          </a:prstGeom>
          <a:noFill/>
        </p:spPr>
        <p:txBody>
          <a:bodyPr wrap="square" rtlCol="0">
            <a:spAutoFit/>
          </a:bodyPr>
          <a:lstStyle/>
          <a:p>
            <a:pPr algn="ctr"/>
            <a:r>
              <a:rPr lang="en-US" dirty="0"/>
              <a:t>14</a:t>
            </a:r>
          </a:p>
        </p:txBody>
      </p:sp>
      <p:sp>
        <p:nvSpPr>
          <p:cNvPr id="6" name="TextBox 5">
            <a:extLst>
              <a:ext uri="{FF2B5EF4-FFF2-40B4-BE49-F238E27FC236}">
                <a16:creationId xmlns:a16="http://schemas.microsoft.com/office/drawing/2014/main" id="{20D1F677-D710-5ACF-075A-E3B947379BB6}"/>
              </a:ext>
            </a:extLst>
          </p:cNvPr>
          <p:cNvSpPr txBox="1"/>
          <p:nvPr/>
        </p:nvSpPr>
        <p:spPr>
          <a:xfrm>
            <a:off x="283779" y="1284673"/>
            <a:ext cx="10321159"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main function of this module is to provide the Pmod with the required data in order to initialize it in YUV mode.</a:t>
            </a:r>
          </a:p>
          <a:p>
            <a:pPr marL="285750" indent="-285750">
              <a:buFont typeface="Arial" panose="020B0604020202020204" pitchFamily="34" charset="0"/>
              <a:buChar char="•"/>
            </a:pPr>
            <a:r>
              <a:rPr lang="en-US" dirty="0"/>
              <a:t>All settings required for initialization can be found in the Pmod reference manual.</a:t>
            </a:r>
          </a:p>
        </p:txBody>
      </p:sp>
      <p:pic>
        <p:nvPicPr>
          <p:cNvPr id="8" name="Picture 7" descr="Text&#10;&#10;Description automatically generated">
            <a:extLst>
              <a:ext uri="{FF2B5EF4-FFF2-40B4-BE49-F238E27FC236}">
                <a16:creationId xmlns:a16="http://schemas.microsoft.com/office/drawing/2014/main" id="{12F68F09-B016-E412-0D41-0CE55CD0B8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459" y="2280884"/>
            <a:ext cx="8779078" cy="4062619"/>
          </a:xfrm>
          <a:prstGeom prst="rect">
            <a:avLst/>
          </a:prstGeom>
        </p:spPr>
      </p:pic>
      <p:sp>
        <p:nvSpPr>
          <p:cNvPr id="9" name="TextBox 8">
            <a:extLst>
              <a:ext uri="{FF2B5EF4-FFF2-40B4-BE49-F238E27FC236}">
                <a16:creationId xmlns:a16="http://schemas.microsoft.com/office/drawing/2014/main" id="{B90701E5-D6F9-47EC-3AB0-19640B76FE1E}"/>
              </a:ext>
            </a:extLst>
          </p:cNvPr>
          <p:cNvSpPr txBox="1"/>
          <p:nvPr/>
        </p:nvSpPr>
        <p:spPr>
          <a:xfrm>
            <a:off x="1706459" y="6343503"/>
            <a:ext cx="8779078" cy="338554"/>
          </a:xfrm>
          <a:prstGeom prst="rect">
            <a:avLst/>
          </a:prstGeom>
          <a:noFill/>
          <a:ln w="28575">
            <a:solidFill>
              <a:schemeClr val="tx1"/>
            </a:solidFill>
          </a:ln>
        </p:spPr>
        <p:txBody>
          <a:bodyPr wrap="square" rtlCol="0">
            <a:spAutoFit/>
          </a:bodyPr>
          <a:lstStyle/>
          <a:p>
            <a:pPr algn="ctr"/>
            <a:r>
              <a:rPr lang="en-US" sz="1600" dirty="0"/>
              <a:t>Register Settings for Initialization</a:t>
            </a:r>
          </a:p>
        </p:txBody>
      </p:sp>
    </p:spTree>
    <p:extLst>
      <p:ext uri="{BB962C8B-B14F-4D97-AF65-F5344CB8AC3E}">
        <p14:creationId xmlns:p14="http://schemas.microsoft.com/office/powerpoint/2010/main" val="1008055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88018-94BC-2F0B-A35E-7318A6906DB4}"/>
              </a:ext>
            </a:extLst>
          </p:cNvPr>
          <p:cNvSpPr txBox="1"/>
          <p:nvPr/>
        </p:nvSpPr>
        <p:spPr>
          <a:xfrm>
            <a:off x="1671220" y="514497"/>
            <a:ext cx="8849560" cy="584775"/>
          </a:xfrm>
          <a:prstGeom prst="rect">
            <a:avLst/>
          </a:prstGeom>
          <a:noFill/>
        </p:spPr>
        <p:txBody>
          <a:bodyPr wrap="square" rtlCol="0">
            <a:spAutoFit/>
          </a:bodyPr>
          <a:lstStyle/>
          <a:p>
            <a:pPr algn="ctr"/>
            <a:r>
              <a:rPr lang="en-US" sz="3200" b="1" u="sng" dirty="0"/>
              <a:t>Controller: SCCB Communication Module  </a:t>
            </a:r>
          </a:p>
        </p:txBody>
      </p:sp>
      <p:sp>
        <p:nvSpPr>
          <p:cNvPr id="3" name="TextBox 2">
            <a:extLst>
              <a:ext uri="{FF2B5EF4-FFF2-40B4-BE49-F238E27FC236}">
                <a16:creationId xmlns:a16="http://schemas.microsoft.com/office/drawing/2014/main" id="{8B064706-5B89-9BD7-5A26-92E09A5FDA84}"/>
              </a:ext>
            </a:extLst>
          </p:cNvPr>
          <p:cNvSpPr txBox="1"/>
          <p:nvPr/>
        </p:nvSpPr>
        <p:spPr>
          <a:xfrm>
            <a:off x="11111685" y="1099272"/>
            <a:ext cx="569343" cy="369332"/>
          </a:xfrm>
          <a:prstGeom prst="rect">
            <a:avLst/>
          </a:prstGeom>
          <a:noFill/>
        </p:spPr>
        <p:txBody>
          <a:bodyPr wrap="square" rtlCol="0">
            <a:spAutoFit/>
          </a:bodyPr>
          <a:lstStyle/>
          <a:p>
            <a:pPr algn="ctr"/>
            <a:r>
              <a:rPr lang="en-US" dirty="0"/>
              <a:t>15</a:t>
            </a:r>
          </a:p>
        </p:txBody>
      </p:sp>
      <p:pic>
        <p:nvPicPr>
          <p:cNvPr id="5" name="Picture 4" descr="Table&#10;&#10;Description automatically generated">
            <a:extLst>
              <a:ext uri="{FF2B5EF4-FFF2-40B4-BE49-F238E27FC236}">
                <a16:creationId xmlns:a16="http://schemas.microsoft.com/office/drawing/2014/main" id="{E5A03E22-707C-32B1-D390-B7C28CCBB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024" y="1129222"/>
            <a:ext cx="9699233" cy="1317547"/>
          </a:xfrm>
          <a:prstGeom prst="rect">
            <a:avLst/>
          </a:prstGeom>
        </p:spPr>
      </p:pic>
      <p:sp>
        <p:nvSpPr>
          <p:cNvPr id="6" name="TextBox 5">
            <a:extLst>
              <a:ext uri="{FF2B5EF4-FFF2-40B4-BE49-F238E27FC236}">
                <a16:creationId xmlns:a16="http://schemas.microsoft.com/office/drawing/2014/main" id="{25EDC134-FD54-0CDF-016C-1E5778BD48C8}"/>
              </a:ext>
            </a:extLst>
          </p:cNvPr>
          <p:cNvSpPr txBox="1"/>
          <p:nvPr/>
        </p:nvSpPr>
        <p:spPr>
          <a:xfrm>
            <a:off x="449317" y="2910007"/>
            <a:ext cx="1129336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This is a modified 2-wire version of the original 3-wire SCCB protocol, 1:1 communication protocol [3-4].</a:t>
            </a:r>
          </a:p>
          <a:p>
            <a:pPr marL="285750" indent="-285750">
              <a:buFont typeface="Arial" panose="020B0604020202020204" pitchFamily="34" charset="0"/>
              <a:buChar char="•"/>
            </a:pPr>
            <a:r>
              <a:rPr lang="en-US" dirty="0"/>
              <a:t>SIO_C: this is a single-directional, active-low, control signal that must be driven by a master device. It indicates each transmitted bit. The master must drive SIO_C at logical 1 when the bus is idle. A data transmission starts when SIO_C is driven at logical 0 after the start of transmission.</a:t>
            </a:r>
          </a:p>
          <a:p>
            <a:pPr marL="285750" indent="-285750">
              <a:buFont typeface="Arial" panose="020B0604020202020204" pitchFamily="34" charset="0"/>
              <a:buChar char="•"/>
            </a:pPr>
            <a:r>
              <a:rPr lang="en-US" dirty="0"/>
              <a:t>SIO_D:  this is a bi-directional data signal that can be driven by either master or slave devices. It remains floating, or tri-state when the bus is idle. Maintenance of the signal is the responsibility of both the master and slave devices in order to avoid propagating an unknown bus state.</a:t>
            </a:r>
          </a:p>
        </p:txBody>
      </p:sp>
      <p:pic>
        <p:nvPicPr>
          <p:cNvPr id="8" name="Picture 7" descr="Diagram&#10;&#10;Description automatically generated">
            <a:extLst>
              <a:ext uri="{FF2B5EF4-FFF2-40B4-BE49-F238E27FC236}">
                <a16:creationId xmlns:a16="http://schemas.microsoft.com/office/drawing/2014/main" id="{3B8BE2D6-BDE5-600A-4360-F758FF14E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502" y="4971282"/>
            <a:ext cx="6068272" cy="1490871"/>
          </a:xfrm>
          <a:prstGeom prst="rect">
            <a:avLst/>
          </a:prstGeom>
        </p:spPr>
      </p:pic>
      <p:sp>
        <p:nvSpPr>
          <p:cNvPr id="10" name="TextBox 9">
            <a:extLst>
              <a:ext uri="{FF2B5EF4-FFF2-40B4-BE49-F238E27FC236}">
                <a16:creationId xmlns:a16="http://schemas.microsoft.com/office/drawing/2014/main" id="{B56C068F-CD84-A3A6-A420-1EC6F26F77E5}"/>
              </a:ext>
            </a:extLst>
          </p:cNvPr>
          <p:cNvSpPr txBox="1"/>
          <p:nvPr/>
        </p:nvSpPr>
        <p:spPr>
          <a:xfrm>
            <a:off x="572024" y="2454841"/>
            <a:ext cx="9699233" cy="338554"/>
          </a:xfrm>
          <a:prstGeom prst="rect">
            <a:avLst/>
          </a:prstGeom>
          <a:noFill/>
          <a:ln w="28575">
            <a:solidFill>
              <a:schemeClr val="tx1"/>
            </a:solidFill>
          </a:ln>
        </p:spPr>
        <p:txBody>
          <a:bodyPr wrap="square" rtlCol="0">
            <a:spAutoFit/>
          </a:bodyPr>
          <a:lstStyle/>
          <a:p>
            <a:pPr algn="ctr"/>
            <a:r>
              <a:rPr lang="en-US" sz="1600" dirty="0"/>
              <a:t>2-wire SCCB Functional Block Diagram</a:t>
            </a:r>
          </a:p>
        </p:txBody>
      </p:sp>
      <p:sp>
        <p:nvSpPr>
          <p:cNvPr id="11" name="TextBox 10">
            <a:extLst>
              <a:ext uri="{FF2B5EF4-FFF2-40B4-BE49-F238E27FC236}">
                <a16:creationId xmlns:a16="http://schemas.microsoft.com/office/drawing/2014/main" id="{F46A2326-C0AE-F189-F44D-4E4563127C74}"/>
              </a:ext>
            </a:extLst>
          </p:cNvPr>
          <p:cNvSpPr txBox="1"/>
          <p:nvPr/>
        </p:nvSpPr>
        <p:spPr>
          <a:xfrm>
            <a:off x="2387502" y="6462153"/>
            <a:ext cx="6068273" cy="338554"/>
          </a:xfrm>
          <a:prstGeom prst="rect">
            <a:avLst/>
          </a:prstGeom>
          <a:noFill/>
          <a:ln w="28575">
            <a:solidFill>
              <a:schemeClr val="tx1"/>
            </a:solidFill>
          </a:ln>
        </p:spPr>
        <p:txBody>
          <a:bodyPr wrap="square" rtlCol="0">
            <a:spAutoFit/>
          </a:bodyPr>
          <a:lstStyle/>
          <a:p>
            <a:pPr algn="ctr"/>
            <a:r>
              <a:rPr lang="en-US" sz="1600" dirty="0"/>
              <a:t>Register Settings for Initialization</a:t>
            </a:r>
          </a:p>
        </p:txBody>
      </p:sp>
    </p:spTree>
    <p:extLst>
      <p:ext uri="{BB962C8B-B14F-4D97-AF65-F5344CB8AC3E}">
        <p14:creationId xmlns:p14="http://schemas.microsoft.com/office/powerpoint/2010/main" val="495269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88018-94BC-2F0B-A35E-7318A6906DB4}"/>
              </a:ext>
            </a:extLst>
          </p:cNvPr>
          <p:cNvSpPr txBox="1"/>
          <p:nvPr/>
        </p:nvSpPr>
        <p:spPr>
          <a:xfrm>
            <a:off x="2943044" y="514497"/>
            <a:ext cx="6305909" cy="584775"/>
          </a:xfrm>
          <a:prstGeom prst="rect">
            <a:avLst/>
          </a:prstGeom>
          <a:noFill/>
        </p:spPr>
        <p:txBody>
          <a:bodyPr wrap="square" rtlCol="0">
            <a:spAutoFit/>
          </a:bodyPr>
          <a:lstStyle/>
          <a:p>
            <a:pPr algn="ctr"/>
            <a:r>
              <a:rPr lang="en-US" sz="3200" b="1" u="sng" dirty="0"/>
              <a:t>VGA Output Module</a:t>
            </a:r>
          </a:p>
        </p:txBody>
      </p:sp>
      <p:sp>
        <p:nvSpPr>
          <p:cNvPr id="3" name="TextBox 2">
            <a:extLst>
              <a:ext uri="{FF2B5EF4-FFF2-40B4-BE49-F238E27FC236}">
                <a16:creationId xmlns:a16="http://schemas.microsoft.com/office/drawing/2014/main" id="{8B064706-5B89-9BD7-5A26-92E09A5FDA84}"/>
              </a:ext>
            </a:extLst>
          </p:cNvPr>
          <p:cNvSpPr txBox="1"/>
          <p:nvPr/>
        </p:nvSpPr>
        <p:spPr>
          <a:xfrm>
            <a:off x="11111685" y="1099272"/>
            <a:ext cx="569343" cy="369332"/>
          </a:xfrm>
          <a:prstGeom prst="rect">
            <a:avLst/>
          </a:prstGeom>
          <a:noFill/>
        </p:spPr>
        <p:txBody>
          <a:bodyPr wrap="square" rtlCol="0">
            <a:spAutoFit/>
          </a:bodyPr>
          <a:lstStyle/>
          <a:p>
            <a:pPr algn="ctr"/>
            <a:r>
              <a:rPr lang="en-US" dirty="0"/>
              <a:t>16</a:t>
            </a:r>
          </a:p>
        </p:txBody>
      </p:sp>
      <p:pic>
        <p:nvPicPr>
          <p:cNvPr id="5" name="Picture 4" descr="Diagram&#10;&#10;Description automatically generated">
            <a:extLst>
              <a:ext uri="{FF2B5EF4-FFF2-40B4-BE49-F238E27FC236}">
                <a16:creationId xmlns:a16="http://schemas.microsoft.com/office/drawing/2014/main" id="{35943514-03B6-8AA7-0DA8-E07817BEF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3545" y="4531876"/>
            <a:ext cx="3370816" cy="1811627"/>
          </a:xfrm>
          <a:prstGeom prst="rect">
            <a:avLst/>
          </a:prstGeom>
        </p:spPr>
      </p:pic>
      <p:sp>
        <p:nvSpPr>
          <p:cNvPr id="6" name="TextBox 5">
            <a:extLst>
              <a:ext uri="{FF2B5EF4-FFF2-40B4-BE49-F238E27FC236}">
                <a16:creationId xmlns:a16="http://schemas.microsoft.com/office/drawing/2014/main" id="{084D412E-5F9C-1C81-2A43-9327AFC6BA38}"/>
              </a:ext>
            </a:extLst>
          </p:cNvPr>
          <p:cNvSpPr txBox="1"/>
          <p:nvPr/>
        </p:nvSpPr>
        <p:spPr>
          <a:xfrm>
            <a:off x="283779" y="1170489"/>
            <a:ext cx="1032115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Main purpose of this module is to generate analog 620x480 VGA Output.</a:t>
            </a:r>
          </a:p>
          <a:p>
            <a:pPr marL="285750" indent="-285750">
              <a:buFont typeface="Arial" panose="020B0604020202020204" pitchFamily="34" charset="0"/>
              <a:buChar char="•"/>
            </a:pPr>
            <a:r>
              <a:rPr lang="en-US" dirty="0"/>
              <a:t>This module is simply scanning the pixel data from the BRAM modules and placing the same data onto </a:t>
            </a:r>
            <a:r>
              <a:rPr lang="en-US" dirty="0" err="1"/>
              <a:t>vga</a:t>
            </a:r>
            <a:r>
              <a:rPr lang="en-US" dirty="0"/>
              <a:t> red, blue and green output cables.</a:t>
            </a:r>
          </a:p>
          <a:p>
            <a:pPr marL="285750" indent="-285750">
              <a:buFont typeface="Arial" panose="020B0604020202020204" pitchFamily="34" charset="0"/>
              <a:buChar char="•"/>
            </a:pPr>
            <a:r>
              <a:rPr lang="en-US" dirty="0"/>
              <a:t>The reason for placing the same data onto all three red, blue and green channels is because after coming out of the core module in my design my </a:t>
            </a:r>
            <a:r>
              <a:rPr lang="en-US" dirty="0" err="1"/>
              <a:t>frame_pixel</a:t>
            </a:r>
            <a:r>
              <a:rPr lang="en-US" dirty="0"/>
              <a:t> data is already in grayscale format.</a:t>
            </a:r>
          </a:p>
        </p:txBody>
      </p:sp>
      <p:pic>
        <p:nvPicPr>
          <p:cNvPr id="8" name="Picture 7" descr="Table&#10;&#10;Description automatically generated">
            <a:extLst>
              <a:ext uri="{FF2B5EF4-FFF2-40B4-BE49-F238E27FC236}">
                <a16:creationId xmlns:a16="http://schemas.microsoft.com/office/drawing/2014/main" id="{65339B09-AB11-9DE3-0956-EFC9716F5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935" y="2885445"/>
            <a:ext cx="5253771" cy="3458058"/>
          </a:xfrm>
          <a:prstGeom prst="rect">
            <a:avLst/>
          </a:prstGeom>
        </p:spPr>
      </p:pic>
      <p:sp>
        <p:nvSpPr>
          <p:cNvPr id="9" name="TextBox 8">
            <a:extLst>
              <a:ext uri="{FF2B5EF4-FFF2-40B4-BE49-F238E27FC236}">
                <a16:creationId xmlns:a16="http://schemas.microsoft.com/office/drawing/2014/main" id="{5E18C456-B9F1-46E3-0989-4BBCA7AE324E}"/>
              </a:ext>
            </a:extLst>
          </p:cNvPr>
          <p:cNvSpPr txBox="1"/>
          <p:nvPr/>
        </p:nvSpPr>
        <p:spPr>
          <a:xfrm>
            <a:off x="746935" y="6359627"/>
            <a:ext cx="5253771" cy="338554"/>
          </a:xfrm>
          <a:prstGeom prst="rect">
            <a:avLst/>
          </a:prstGeom>
          <a:noFill/>
          <a:ln w="28575">
            <a:solidFill>
              <a:schemeClr val="tx1"/>
            </a:solidFill>
          </a:ln>
        </p:spPr>
        <p:txBody>
          <a:bodyPr wrap="square" rtlCol="0">
            <a:spAutoFit/>
          </a:bodyPr>
          <a:lstStyle/>
          <a:p>
            <a:pPr algn="ctr"/>
            <a:r>
              <a:rPr lang="en-US" sz="1600" dirty="0"/>
              <a:t>VGA Connections on the Zedboard</a:t>
            </a:r>
          </a:p>
        </p:txBody>
      </p:sp>
      <p:sp>
        <p:nvSpPr>
          <p:cNvPr id="10" name="TextBox 9">
            <a:extLst>
              <a:ext uri="{FF2B5EF4-FFF2-40B4-BE49-F238E27FC236}">
                <a16:creationId xmlns:a16="http://schemas.microsoft.com/office/drawing/2014/main" id="{1FDAB7CC-4F94-C382-10CB-A37AEF205901}"/>
              </a:ext>
            </a:extLst>
          </p:cNvPr>
          <p:cNvSpPr txBox="1"/>
          <p:nvPr/>
        </p:nvSpPr>
        <p:spPr>
          <a:xfrm>
            <a:off x="7563545" y="6343503"/>
            <a:ext cx="3370816" cy="338554"/>
          </a:xfrm>
          <a:prstGeom prst="rect">
            <a:avLst/>
          </a:prstGeom>
          <a:noFill/>
          <a:ln w="28575">
            <a:solidFill>
              <a:schemeClr val="tx1"/>
            </a:solidFill>
          </a:ln>
        </p:spPr>
        <p:txBody>
          <a:bodyPr wrap="square" rtlCol="0">
            <a:spAutoFit/>
          </a:bodyPr>
          <a:lstStyle/>
          <a:p>
            <a:pPr algn="ctr"/>
            <a:r>
              <a:rPr lang="en-US" sz="1600" dirty="0"/>
              <a:t>Schematic for VGA Module</a:t>
            </a:r>
          </a:p>
        </p:txBody>
      </p:sp>
      <p:pic>
        <p:nvPicPr>
          <p:cNvPr id="12" name="Picture 11" descr="Shape&#10;&#10;Description automatically generated">
            <a:extLst>
              <a:ext uri="{FF2B5EF4-FFF2-40B4-BE49-F238E27FC236}">
                <a16:creationId xmlns:a16="http://schemas.microsoft.com/office/drawing/2014/main" id="{E417DD35-ECB1-3895-D8B9-F9FFAEFB18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006" y="2996033"/>
            <a:ext cx="1664705" cy="713071"/>
          </a:xfrm>
          <a:prstGeom prst="rect">
            <a:avLst/>
          </a:prstGeom>
        </p:spPr>
      </p:pic>
      <p:sp>
        <p:nvSpPr>
          <p:cNvPr id="13" name="TextBox 12">
            <a:extLst>
              <a:ext uri="{FF2B5EF4-FFF2-40B4-BE49-F238E27FC236}">
                <a16:creationId xmlns:a16="http://schemas.microsoft.com/office/drawing/2014/main" id="{8170E246-6F9C-00FC-BAC4-109FD75AFCC8}"/>
              </a:ext>
            </a:extLst>
          </p:cNvPr>
          <p:cNvSpPr txBox="1"/>
          <p:nvPr/>
        </p:nvSpPr>
        <p:spPr>
          <a:xfrm>
            <a:off x="8322005" y="3709104"/>
            <a:ext cx="1664706" cy="338554"/>
          </a:xfrm>
          <a:prstGeom prst="rect">
            <a:avLst/>
          </a:prstGeom>
          <a:noFill/>
          <a:ln w="28575">
            <a:solidFill>
              <a:schemeClr val="tx1"/>
            </a:solidFill>
          </a:ln>
        </p:spPr>
        <p:txBody>
          <a:bodyPr wrap="square" rtlCol="0">
            <a:spAutoFit/>
          </a:bodyPr>
          <a:lstStyle/>
          <a:p>
            <a:pPr algn="ctr"/>
            <a:r>
              <a:rPr lang="en-US" sz="1600" dirty="0"/>
              <a:t>VGA Port</a:t>
            </a:r>
          </a:p>
        </p:txBody>
      </p:sp>
    </p:spTree>
    <p:extLst>
      <p:ext uri="{BB962C8B-B14F-4D97-AF65-F5344CB8AC3E}">
        <p14:creationId xmlns:p14="http://schemas.microsoft.com/office/powerpoint/2010/main" val="2014906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88018-94BC-2F0B-A35E-7318A6906DB4}"/>
              </a:ext>
            </a:extLst>
          </p:cNvPr>
          <p:cNvSpPr txBox="1"/>
          <p:nvPr/>
        </p:nvSpPr>
        <p:spPr>
          <a:xfrm>
            <a:off x="1592392" y="514497"/>
            <a:ext cx="9007215" cy="584775"/>
          </a:xfrm>
          <a:prstGeom prst="rect">
            <a:avLst/>
          </a:prstGeom>
          <a:noFill/>
        </p:spPr>
        <p:txBody>
          <a:bodyPr wrap="square" rtlCol="0">
            <a:spAutoFit/>
          </a:bodyPr>
          <a:lstStyle/>
          <a:p>
            <a:pPr algn="ctr"/>
            <a:r>
              <a:rPr lang="en-US" sz="3200" b="1" u="sng" dirty="0"/>
              <a:t>Core Module</a:t>
            </a:r>
          </a:p>
        </p:txBody>
      </p:sp>
      <p:sp>
        <p:nvSpPr>
          <p:cNvPr id="3" name="TextBox 2">
            <a:extLst>
              <a:ext uri="{FF2B5EF4-FFF2-40B4-BE49-F238E27FC236}">
                <a16:creationId xmlns:a16="http://schemas.microsoft.com/office/drawing/2014/main" id="{8B064706-5B89-9BD7-5A26-92E09A5FDA84}"/>
              </a:ext>
            </a:extLst>
          </p:cNvPr>
          <p:cNvSpPr txBox="1"/>
          <p:nvPr/>
        </p:nvSpPr>
        <p:spPr>
          <a:xfrm>
            <a:off x="11111685" y="1099272"/>
            <a:ext cx="569343" cy="369332"/>
          </a:xfrm>
          <a:prstGeom prst="rect">
            <a:avLst/>
          </a:prstGeom>
          <a:noFill/>
        </p:spPr>
        <p:txBody>
          <a:bodyPr wrap="square" rtlCol="0">
            <a:spAutoFit/>
          </a:bodyPr>
          <a:lstStyle/>
          <a:p>
            <a:pPr algn="ctr"/>
            <a:r>
              <a:rPr lang="en-US" dirty="0"/>
              <a:t>17</a:t>
            </a:r>
          </a:p>
        </p:txBody>
      </p:sp>
      <p:sp>
        <p:nvSpPr>
          <p:cNvPr id="6" name="TextBox 5">
            <a:extLst>
              <a:ext uri="{FF2B5EF4-FFF2-40B4-BE49-F238E27FC236}">
                <a16:creationId xmlns:a16="http://schemas.microsoft.com/office/drawing/2014/main" id="{8F163373-8BA3-A410-C41E-5F832A50E5B6}"/>
              </a:ext>
            </a:extLst>
          </p:cNvPr>
          <p:cNvSpPr txBox="1"/>
          <p:nvPr/>
        </p:nvSpPr>
        <p:spPr>
          <a:xfrm>
            <a:off x="283780" y="1284673"/>
            <a:ext cx="1025284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basic purpose of this module is to convert color data to grayscale.</a:t>
            </a:r>
          </a:p>
          <a:p>
            <a:pPr marL="285750" indent="-285750">
              <a:buFont typeface="Arial" panose="020B0604020202020204" pitchFamily="34" charset="0"/>
              <a:buChar char="•"/>
            </a:pPr>
            <a:r>
              <a:rPr lang="en-US" dirty="0"/>
              <a:t>The need for this module arose because initially I was setting the OV7670 Camera to initialize in an RGB format and realizing grayscale from RGB is complicated.</a:t>
            </a:r>
          </a:p>
          <a:p>
            <a:pPr marL="285750" indent="-285750">
              <a:buFont typeface="Arial" panose="020B0604020202020204" pitchFamily="34" charset="0"/>
              <a:buChar char="•"/>
            </a:pPr>
            <a:r>
              <a:rPr lang="en-US" dirty="0"/>
              <a:t>To convert Grayscale from RGB, the formulae is: </a:t>
            </a:r>
            <a:r>
              <a:rPr lang="en-US" u="sng" dirty="0"/>
              <a:t>Grayscale = 0.299R + 0.587G + 0.114B</a:t>
            </a:r>
          </a:p>
          <a:p>
            <a:r>
              <a:rPr lang="en-US" dirty="0"/>
              <a:t>Is there a better way … </a:t>
            </a:r>
            <a:r>
              <a:rPr lang="en-US" sz="5400" dirty="0"/>
              <a:t>🤔</a:t>
            </a:r>
            <a:r>
              <a:rPr lang="en-US" dirty="0"/>
              <a:t> </a:t>
            </a:r>
          </a:p>
          <a:p>
            <a:endParaRPr lang="en-US" dirty="0"/>
          </a:p>
          <a:p>
            <a:pPr marL="285750" indent="-285750">
              <a:buFont typeface="Arial" panose="020B0604020202020204" pitchFamily="34" charset="0"/>
              <a:buChar char="•"/>
            </a:pPr>
            <a:endParaRPr lang="en-US" dirty="0"/>
          </a:p>
        </p:txBody>
      </p:sp>
      <p:pic>
        <p:nvPicPr>
          <p:cNvPr id="8" name="Picture 7" descr="Chart&#10;&#10;Description automatically generated">
            <a:extLst>
              <a:ext uri="{FF2B5EF4-FFF2-40B4-BE49-F238E27FC236}">
                <a16:creationId xmlns:a16="http://schemas.microsoft.com/office/drawing/2014/main" id="{B2D67CD8-30D0-CF05-83BB-FBCD3159A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221" y="3241205"/>
            <a:ext cx="3313807" cy="2655099"/>
          </a:xfrm>
          <a:prstGeom prst="rect">
            <a:avLst/>
          </a:prstGeom>
        </p:spPr>
      </p:pic>
      <p:sp>
        <p:nvSpPr>
          <p:cNvPr id="15" name="TextBox 14">
            <a:extLst>
              <a:ext uri="{FF2B5EF4-FFF2-40B4-BE49-F238E27FC236}">
                <a16:creationId xmlns:a16="http://schemas.microsoft.com/office/drawing/2014/main" id="{C486BEA8-8D64-76EB-27D7-52614D9867D3}"/>
              </a:ext>
            </a:extLst>
          </p:cNvPr>
          <p:cNvSpPr txBox="1"/>
          <p:nvPr/>
        </p:nvSpPr>
        <p:spPr>
          <a:xfrm>
            <a:off x="8367220" y="5896304"/>
            <a:ext cx="3313807" cy="338554"/>
          </a:xfrm>
          <a:prstGeom prst="rect">
            <a:avLst/>
          </a:prstGeom>
          <a:noFill/>
          <a:ln w="28575">
            <a:solidFill>
              <a:schemeClr val="tx1"/>
            </a:solidFill>
          </a:ln>
        </p:spPr>
        <p:txBody>
          <a:bodyPr wrap="square" rtlCol="0">
            <a:spAutoFit/>
          </a:bodyPr>
          <a:lstStyle/>
          <a:p>
            <a:pPr algn="ctr"/>
            <a:r>
              <a:rPr lang="en-US" sz="1600" dirty="0"/>
              <a:t>Schematic for Core Module</a:t>
            </a:r>
          </a:p>
        </p:txBody>
      </p:sp>
    </p:spTree>
    <p:extLst>
      <p:ext uri="{BB962C8B-B14F-4D97-AF65-F5344CB8AC3E}">
        <p14:creationId xmlns:p14="http://schemas.microsoft.com/office/powerpoint/2010/main" val="1265194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88018-94BC-2F0B-A35E-7318A6906DB4}"/>
              </a:ext>
            </a:extLst>
          </p:cNvPr>
          <p:cNvSpPr txBox="1"/>
          <p:nvPr/>
        </p:nvSpPr>
        <p:spPr>
          <a:xfrm>
            <a:off x="1592392" y="514497"/>
            <a:ext cx="9007215" cy="584775"/>
          </a:xfrm>
          <a:prstGeom prst="rect">
            <a:avLst/>
          </a:prstGeom>
          <a:noFill/>
        </p:spPr>
        <p:txBody>
          <a:bodyPr wrap="square" rtlCol="0">
            <a:spAutoFit/>
          </a:bodyPr>
          <a:lstStyle/>
          <a:p>
            <a:pPr algn="ctr"/>
            <a:r>
              <a:rPr lang="en-US" sz="3200" b="1" u="sng" dirty="0"/>
              <a:t>Core Module</a:t>
            </a:r>
          </a:p>
        </p:txBody>
      </p:sp>
      <p:sp>
        <p:nvSpPr>
          <p:cNvPr id="3" name="TextBox 2">
            <a:extLst>
              <a:ext uri="{FF2B5EF4-FFF2-40B4-BE49-F238E27FC236}">
                <a16:creationId xmlns:a16="http://schemas.microsoft.com/office/drawing/2014/main" id="{8B064706-5B89-9BD7-5A26-92E09A5FDA84}"/>
              </a:ext>
            </a:extLst>
          </p:cNvPr>
          <p:cNvSpPr txBox="1"/>
          <p:nvPr/>
        </p:nvSpPr>
        <p:spPr>
          <a:xfrm>
            <a:off x="11111685" y="1099272"/>
            <a:ext cx="569343" cy="369332"/>
          </a:xfrm>
          <a:prstGeom prst="rect">
            <a:avLst/>
          </a:prstGeom>
          <a:noFill/>
        </p:spPr>
        <p:txBody>
          <a:bodyPr wrap="square" rtlCol="0">
            <a:spAutoFit/>
          </a:bodyPr>
          <a:lstStyle/>
          <a:p>
            <a:pPr algn="ctr"/>
            <a:r>
              <a:rPr lang="en-US" dirty="0"/>
              <a:t>18</a:t>
            </a:r>
          </a:p>
        </p:txBody>
      </p:sp>
      <p:sp>
        <p:nvSpPr>
          <p:cNvPr id="6" name="TextBox 5">
            <a:extLst>
              <a:ext uri="{FF2B5EF4-FFF2-40B4-BE49-F238E27FC236}">
                <a16:creationId xmlns:a16="http://schemas.microsoft.com/office/drawing/2014/main" id="{8F163373-8BA3-A410-C41E-5F832A50E5B6}"/>
              </a:ext>
            </a:extLst>
          </p:cNvPr>
          <p:cNvSpPr txBox="1"/>
          <p:nvPr/>
        </p:nvSpPr>
        <p:spPr>
          <a:xfrm>
            <a:off x="283780" y="1284673"/>
            <a:ext cx="1025284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basic purpose of this module is to convert color data to grayscale.</a:t>
            </a:r>
          </a:p>
          <a:p>
            <a:pPr marL="285750" indent="-285750">
              <a:buFont typeface="Arial" panose="020B0604020202020204" pitchFamily="34" charset="0"/>
              <a:buChar char="•"/>
            </a:pPr>
            <a:r>
              <a:rPr lang="en-US" dirty="0"/>
              <a:t>The need for this module arose because initially I was setting the OV7670 Camera to initialize in an RGB format and realizing grayscale from RGB is complicated.</a:t>
            </a:r>
          </a:p>
          <a:p>
            <a:pPr marL="285750" indent="-285750">
              <a:buFont typeface="Arial" panose="020B0604020202020204" pitchFamily="34" charset="0"/>
              <a:buChar char="•"/>
            </a:pPr>
            <a:r>
              <a:rPr lang="en-US" dirty="0"/>
              <a:t>To convert Grayscale from RGB, the formulae is: </a:t>
            </a:r>
            <a:r>
              <a:rPr lang="en-US" u="sng" dirty="0"/>
              <a:t>Grayscale = 0.299R + 0.587G + 0.114B</a:t>
            </a:r>
          </a:p>
          <a:p>
            <a:r>
              <a:rPr lang="en-US" dirty="0"/>
              <a:t>Is there a better way … </a:t>
            </a:r>
            <a:r>
              <a:rPr lang="en-US" sz="5400" dirty="0"/>
              <a:t>🤔</a:t>
            </a:r>
            <a:r>
              <a:rPr lang="en-US" dirty="0"/>
              <a:t> </a:t>
            </a:r>
          </a:p>
          <a:p>
            <a:endParaRPr lang="en-US" dirty="0"/>
          </a:p>
          <a:p>
            <a:pPr marL="285750" indent="-285750">
              <a:buFont typeface="Arial" panose="020B0604020202020204" pitchFamily="34" charset="0"/>
              <a:buChar char="•"/>
            </a:pPr>
            <a:endParaRPr lang="en-US" dirty="0"/>
          </a:p>
        </p:txBody>
      </p:sp>
      <p:pic>
        <p:nvPicPr>
          <p:cNvPr id="8" name="Picture 7" descr="Chart&#10;&#10;Description automatically generated">
            <a:extLst>
              <a:ext uri="{FF2B5EF4-FFF2-40B4-BE49-F238E27FC236}">
                <a16:creationId xmlns:a16="http://schemas.microsoft.com/office/drawing/2014/main" id="{B2D67CD8-30D0-CF05-83BB-FBCD3159A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221" y="3241205"/>
            <a:ext cx="3313807" cy="2655099"/>
          </a:xfrm>
          <a:prstGeom prst="rect">
            <a:avLst/>
          </a:prstGeom>
        </p:spPr>
      </p:pic>
      <p:sp>
        <p:nvSpPr>
          <p:cNvPr id="4" name="TextBox 3">
            <a:extLst>
              <a:ext uri="{FF2B5EF4-FFF2-40B4-BE49-F238E27FC236}">
                <a16:creationId xmlns:a16="http://schemas.microsoft.com/office/drawing/2014/main" id="{86800C45-A559-9EDE-3C55-7C532856856C}"/>
              </a:ext>
            </a:extLst>
          </p:cNvPr>
          <p:cNvSpPr txBox="1"/>
          <p:nvPr/>
        </p:nvSpPr>
        <p:spPr>
          <a:xfrm>
            <a:off x="283780" y="3429000"/>
            <a:ext cx="785122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YUV format !!!</a:t>
            </a:r>
          </a:p>
          <a:p>
            <a:pPr marL="285750" indent="-285750">
              <a:buFont typeface="Arial" panose="020B0604020202020204" pitchFamily="34" charset="0"/>
              <a:buChar char="•"/>
            </a:pPr>
            <a:r>
              <a:rPr lang="en-US" dirty="0"/>
              <a:t>Y(Luminance) U(Blue-luminance) V(Red-luminance)</a:t>
            </a:r>
          </a:p>
          <a:p>
            <a:pPr marL="285750" indent="-285750">
              <a:buFont typeface="Arial" panose="020B0604020202020204" pitchFamily="34" charset="0"/>
              <a:buChar char="•"/>
            </a:pPr>
            <a:r>
              <a:rPr lang="en-US" dirty="0"/>
              <a:t>To convert Grayscale from YUV, the formulae is: </a:t>
            </a:r>
            <a:r>
              <a:rPr lang="en-US" u="sng" dirty="0"/>
              <a:t>Grayscale = Y</a:t>
            </a:r>
          </a:p>
          <a:p>
            <a:pPr marL="285750" indent="-285750">
              <a:buFont typeface="Arial" panose="020B0604020202020204" pitchFamily="34" charset="0"/>
              <a:buChar char="•"/>
            </a:pPr>
            <a:r>
              <a:rPr lang="en-US" dirty="0"/>
              <a:t>According to our initialization settings we set YUV in a 4:2:2 format, meaning bits 7-4 are assigned to Y, 3-2 are assigned U and 1-0 are assigned V.</a:t>
            </a:r>
          </a:p>
          <a:p>
            <a:pPr marL="285750" indent="-285750">
              <a:buFont typeface="Arial" panose="020B0604020202020204" pitchFamily="34" charset="0"/>
              <a:buChar char="•"/>
            </a:pPr>
            <a:r>
              <a:rPr lang="en-US" dirty="0"/>
              <a:t>This works perfectly for us as we needed a 4-bit format for the VGA output anyways.</a:t>
            </a:r>
          </a:p>
          <a:p>
            <a:pPr marL="285750" indent="-285750">
              <a:buFont typeface="Arial" panose="020B0604020202020204" pitchFamily="34" charset="0"/>
              <a:buChar char="•"/>
            </a:pPr>
            <a:r>
              <a:rPr lang="en-US" dirty="0"/>
              <a:t>Now we can just connect our output to the 4 MSB bits from the incoming data and we’ll have grayscale frame pixel data.</a:t>
            </a:r>
          </a:p>
        </p:txBody>
      </p:sp>
      <p:sp>
        <p:nvSpPr>
          <p:cNvPr id="7" name="TextBox 6">
            <a:extLst>
              <a:ext uri="{FF2B5EF4-FFF2-40B4-BE49-F238E27FC236}">
                <a16:creationId xmlns:a16="http://schemas.microsoft.com/office/drawing/2014/main" id="{8FA263FC-269A-0110-9299-1FD669849FBA}"/>
              </a:ext>
            </a:extLst>
          </p:cNvPr>
          <p:cNvSpPr txBox="1"/>
          <p:nvPr/>
        </p:nvSpPr>
        <p:spPr>
          <a:xfrm>
            <a:off x="8367220" y="5896304"/>
            <a:ext cx="3313807" cy="338554"/>
          </a:xfrm>
          <a:prstGeom prst="rect">
            <a:avLst/>
          </a:prstGeom>
          <a:noFill/>
          <a:ln w="28575">
            <a:solidFill>
              <a:schemeClr val="tx1"/>
            </a:solidFill>
          </a:ln>
        </p:spPr>
        <p:txBody>
          <a:bodyPr wrap="square" rtlCol="0">
            <a:spAutoFit/>
          </a:bodyPr>
          <a:lstStyle/>
          <a:p>
            <a:pPr algn="ctr"/>
            <a:r>
              <a:rPr lang="en-US" sz="1600" dirty="0"/>
              <a:t>Schematic for Core Module</a:t>
            </a:r>
          </a:p>
        </p:txBody>
      </p:sp>
    </p:spTree>
    <p:extLst>
      <p:ext uri="{BB962C8B-B14F-4D97-AF65-F5344CB8AC3E}">
        <p14:creationId xmlns:p14="http://schemas.microsoft.com/office/powerpoint/2010/main" val="1304863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EEC7CE-873E-C047-E317-11E8D9953A70}"/>
              </a:ext>
            </a:extLst>
          </p:cNvPr>
          <p:cNvSpPr txBox="1"/>
          <p:nvPr/>
        </p:nvSpPr>
        <p:spPr>
          <a:xfrm>
            <a:off x="11111685" y="1099272"/>
            <a:ext cx="569343" cy="369332"/>
          </a:xfrm>
          <a:prstGeom prst="rect">
            <a:avLst/>
          </a:prstGeom>
          <a:noFill/>
        </p:spPr>
        <p:txBody>
          <a:bodyPr wrap="square" rtlCol="0">
            <a:spAutoFit/>
          </a:bodyPr>
          <a:lstStyle/>
          <a:p>
            <a:pPr algn="ctr"/>
            <a:r>
              <a:rPr lang="en-US" dirty="0"/>
              <a:t>19</a:t>
            </a:r>
          </a:p>
        </p:txBody>
      </p:sp>
      <p:sp>
        <p:nvSpPr>
          <p:cNvPr id="7" name="TextBox 6">
            <a:extLst>
              <a:ext uri="{FF2B5EF4-FFF2-40B4-BE49-F238E27FC236}">
                <a16:creationId xmlns:a16="http://schemas.microsoft.com/office/drawing/2014/main" id="{2E67B7A9-A972-2711-7734-9E9C045E64D3}"/>
              </a:ext>
            </a:extLst>
          </p:cNvPr>
          <p:cNvSpPr txBox="1"/>
          <p:nvPr/>
        </p:nvSpPr>
        <p:spPr>
          <a:xfrm>
            <a:off x="2943045" y="514497"/>
            <a:ext cx="6305909" cy="584775"/>
          </a:xfrm>
          <a:prstGeom prst="rect">
            <a:avLst/>
          </a:prstGeom>
          <a:noFill/>
        </p:spPr>
        <p:txBody>
          <a:bodyPr wrap="square" rtlCol="0">
            <a:spAutoFit/>
          </a:bodyPr>
          <a:lstStyle/>
          <a:p>
            <a:pPr algn="ctr"/>
            <a:r>
              <a:rPr lang="en-US" sz="3200" b="1" u="sng" dirty="0"/>
              <a:t>Pin Mappings</a:t>
            </a:r>
          </a:p>
        </p:txBody>
      </p:sp>
      <p:pic>
        <p:nvPicPr>
          <p:cNvPr id="3" name="Picture 2" descr="Chart, table&#10;&#10;Description automatically generated with medium confidence">
            <a:extLst>
              <a:ext uri="{FF2B5EF4-FFF2-40B4-BE49-F238E27FC236}">
                <a16:creationId xmlns:a16="http://schemas.microsoft.com/office/drawing/2014/main" id="{B56C343A-3B4A-F1D9-20FC-D43F378C7F39}"/>
              </a:ext>
            </a:extLst>
          </p:cNvPr>
          <p:cNvPicPr>
            <a:picLocks noChangeAspect="1"/>
          </p:cNvPicPr>
          <p:nvPr/>
        </p:nvPicPr>
        <p:blipFill rotWithShape="1">
          <a:blip r:embed="rId2">
            <a:extLst>
              <a:ext uri="{28A0092B-C50C-407E-A947-70E740481C1C}">
                <a14:useLocalDpi xmlns:a14="http://schemas.microsoft.com/office/drawing/2010/main" val="0"/>
              </a:ext>
            </a:extLst>
          </a:blip>
          <a:srcRect r="18207"/>
          <a:stretch/>
        </p:blipFill>
        <p:spPr>
          <a:xfrm>
            <a:off x="6310242" y="2718146"/>
            <a:ext cx="5370786" cy="3040582"/>
          </a:xfrm>
          <a:prstGeom prst="rect">
            <a:avLst/>
          </a:prstGeom>
        </p:spPr>
      </p:pic>
      <p:pic>
        <p:nvPicPr>
          <p:cNvPr id="5" name="Picture 4" descr="A picture containing table&#10;&#10;Description automatically generated">
            <a:extLst>
              <a:ext uri="{FF2B5EF4-FFF2-40B4-BE49-F238E27FC236}">
                <a16:creationId xmlns:a16="http://schemas.microsoft.com/office/drawing/2014/main" id="{FC4B819F-0DA0-5E6F-F68B-05D5571B5BAC}"/>
              </a:ext>
            </a:extLst>
          </p:cNvPr>
          <p:cNvPicPr>
            <a:picLocks noChangeAspect="1"/>
          </p:cNvPicPr>
          <p:nvPr/>
        </p:nvPicPr>
        <p:blipFill rotWithShape="1">
          <a:blip r:embed="rId3">
            <a:extLst>
              <a:ext uri="{28A0092B-C50C-407E-A947-70E740481C1C}">
                <a14:useLocalDpi xmlns:a14="http://schemas.microsoft.com/office/drawing/2010/main" val="0"/>
              </a:ext>
            </a:extLst>
          </a:blip>
          <a:srcRect r="18852"/>
          <a:stretch/>
        </p:blipFill>
        <p:spPr>
          <a:xfrm>
            <a:off x="496998" y="2718146"/>
            <a:ext cx="5813244" cy="3040406"/>
          </a:xfrm>
          <a:prstGeom prst="rect">
            <a:avLst/>
          </a:prstGeom>
        </p:spPr>
      </p:pic>
      <p:sp>
        <p:nvSpPr>
          <p:cNvPr id="8" name="TextBox 7">
            <a:extLst>
              <a:ext uri="{FF2B5EF4-FFF2-40B4-BE49-F238E27FC236}">
                <a16:creationId xmlns:a16="http://schemas.microsoft.com/office/drawing/2014/main" id="{1E4DDD10-2803-4B73-716D-568A8550208C}"/>
              </a:ext>
            </a:extLst>
          </p:cNvPr>
          <p:cNvSpPr txBox="1"/>
          <p:nvPr/>
        </p:nvSpPr>
        <p:spPr>
          <a:xfrm>
            <a:off x="496998" y="5758552"/>
            <a:ext cx="11184031" cy="338554"/>
          </a:xfrm>
          <a:prstGeom prst="rect">
            <a:avLst/>
          </a:prstGeom>
          <a:noFill/>
          <a:ln w="28575">
            <a:solidFill>
              <a:schemeClr val="tx1"/>
            </a:solidFill>
          </a:ln>
        </p:spPr>
        <p:txBody>
          <a:bodyPr wrap="square" rtlCol="0">
            <a:spAutoFit/>
          </a:bodyPr>
          <a:lstStyle/>
          <a:p>
            <a:pPr algn="ctr"/>
            <a:r>
              <a:rPr lang="en-US" sz="1600" dirty="0"/>
              <a:t>Pin mappings for all external connections involved in design</a:t>
            </a:r>
          </a:p>
        </p:txBody>
      </p:sp>
      <p:sp>
        <p:nvSpPr>
          <p:cNvPr id="9" name="TextBox 8">
            <a:extLst>
              <a:ext uri="{FF2B5EF4-FFF2-40B4-BE49-F238E27FC236}">
                <a16:creationId xmlns:a16="http://schemas.microsoft.com/office/drawing/2014/main" id="{E9E3312C-2F28-55CC-D800-448CADAAB6E8}"/>
              </a:ext>
            </a:extLst>
          </p:cNvPr>
          <p:cNvSpPr txBox="1"/>
          <p:nvPr/>
        </p:nvSpPr>
        <p:spPr>
          <a:xfrm>
            <a:off x="496998" y="1529080"/>
            <a:ext cx="9771609"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images below depict all pin mappings involved in my design.</a:t>
            </a:r>
          </a:p>
          <a:p>
            <a:pPr marL="285750" indent="-285750">
              <a:buFont typeface="Arial" panose="020B0604020202020204" pitchFamily="34" charset="0"/>
              <a:buChar char="•"/>
            </a:pPr>
            <a:r>
              <a:rPr lang="en-US" dirty="0"/>
              <a:t>Mostly external connections involving Pmod and VGA.</a:t>
            </a:r>
          </a:p>
          <a:p>
            <a:pPr marL="285750" indent="-285750">
              <a:buFont typeface="Arial" panose="020B0604020202020204" pitchFamily="34" charset="0"/>
              <a:buChar char="•"/>
            </a:pPr>
            <a:r>
              <a:rPr lang="en-US" dirty="0"/>
              <a:t>Few internal connections involving on-board LEDs for indication purposes.</a:t>
            </a:r>
          </a:p>
        </p:txBody>
      </p:sp>
    </p:spTree>
    <p:extLst>
      <p:ext uri="{BB962C8B-B14F-4D97-AF65-F5344CB8AC3E}">
        <p14:creationId xmlns:p14="http://schemas.microsoft.com/office/powerpoint/2010/main" val="93997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EEC7CE-873E-C047-E317-11E8D9953A70}"/>
              </a:ext>
            </a:extLst>
          </p:cNvPr>
          <p:cNvSpPr txBox="1"/>
          <p:nvPr/>
        </p:nvSpPr>
        <p:spPr>
          <a:xfrm>
            <a:off x="11111685" y="1099272"/>
            <a:ext cx="569343" cy="369332"/>
          </a:xfrm>
          <a:prstGeom prst="rect">
            <a:avLst/>
          </a:prstGeom>
          <a:noFill/>
        </p:spPr>
        <p:txBody>
          <a:bodyPr wrap="square" rtlCol="0">
            <a:spAutoFit/>
          </a:bodyPr>
          <a:lstStyle/>
          <a:p>
            <a:pPr algn="ctr"/>
            <a:r>
              <a:rPr lang="en-US" dirty="0"/>
              <a:t>2</a:t>
            </a:r>
          </a:p>
        </p:txBody>
      </p:sp>
      <p:sp>
        <p:nvSpPr>
          <p:cNvPr id="7" name="TextBox 6">
            <a:extLst>
              <a:ext uri="{FF2B5EF4-FFF2-40B4-BE49-F238E27FC236}">
                <a16:creationId xmlns:a16="http://schemas.microsoft.com/office/drawing/2014/main" id="{2E67B7A9-A972-2711-7734-9E9C045E64D3}"/>
              </a:ext>
            </a:extLst>
          </p:cNvPr>
          <p:cNvSpPr txBox="1"/>
          <p:nvPr/>
        </p:nvSpPr>
        <p:spPr>
          <a:xfrm>
            <a:off x="2943045" y="514497"/>
            <a:ext cx="6305909" cy="584775"/>
          </a:xfrm>
          <a:prstGeom prst="rect">
            <a:avLst/>
          </a:prstGeom>
          <a:noFill/>
        </p:spPr>
        <p:txBody>
          <a:bodyPr wrap="square" rtlCol="0">
            <a:spAutoFit/>
          </a:bodyPr>
          <a:lstStyle/>
          <a:p>
            <a:pPr algn="ctr"/>
            <a:r>
              <a:rPr lang="en-US" sz="3200" b="1" u="sng" dirty="0"/>
              <a:t>Presentation Outline</a:t>
            </a:r>
          </a:p>
        </p:txBody>
      </p:sp>
      <p:graphicFrame>
        <p:nvGraphicFramePr>
          <p:cNvPr id="8" name="Table 8">
            <a:extLst>
              <a:ext uri="{FF2B5EF4-FFF2-40B4-BE49-F238E27FC236}">
                <a16:creationId xmlns:a16="http://schemas.microsoft.com/office/drawing/2014/main" id="{FE76AC5E-DB0D-9AC1-9B7B-CE8448FD586D}"/>
              </a:ext>
            </a:extLst>
          </p:cNvPr>
          <p:cNvGraphicFramePr>
            <a:graphicFrameLocks noGrp="1"/>
          </p:cNvGraphicFramePr>
          <p:nvPr>
            <p:extLst>
              <p:ext uri="{D42A27DB-BD31-4B8C-83A1-F6EECF244321}">
                <p14:modId xmlns:p14="http://schemas.microsoft.com/office/powerpoint/2010/main" val="3007803508"/>
              </p:ext>
            </p:extLst>
          </p:nvPr>
        </p:nvGraphicFramePr>
        <p:xfrm>
          <a:off x="2906109" y="1241431"/>
          <a:ext cx="6379780" cy="5486400"/>
        </p:xfrm>
        <a:graphic>
          <a:graphicData uri="http://schemas.openxmlformats.org/drawingml/2006/table">
            <a:tbl>
              <a:tblPr bandRow="1">
                <a:tableStyleId>{E269D01E-BC32-4049-B463-5C60D7B0CCD2}</a:tableStyleId>
              </a:tblPr>
              <a:tblGrid>
                <a:gridCol w="6379780">
                  <a:extLst>
                    <a:ext uri="{9D8B030D-6E8A-4147-A177-3AD203B41FA5}">
                      <a16:colId xmlns:a16="http://schemas.microsoft.com/office/drawing/2014/main" val="3869826414"/>
                    </a:ext>
                  </a:extLst>
                </a:gridCol>
              </a:tblGrid>
              <a:tr h="363388">
                <a:tc>
                  <a:txBody>
                    <a:bodyPr/>
                    <a:lstStyle/>
                    <a:p>
                      <a:pPr algn="ctr"/>
                      <a:r>
                        <a:rPr lang="en-US" dirty="0">
                          <a:solidFill>
                            <a:schemeClr val="tx1"/>
                          </a:solidFill>
                        </a:rPr>
                        <a:t>General Overview of Project</a:t>
                      </a:r>
                    </a:p>
                  </a:txBody>
                  <a:tcPr/>
                </a:tc>
                <a:extLst>
                  <a:ext uri="{0D108BD9-81ED-4DB2-BD59-A6C34878D82A}">
                    <a16:rowId xmlns:a16="http://schemas.microsoft.com/office/drawing/2014/main" val="1562095005"/>
                  </a:ext>
                </a:extLst>
              </a:tr>
              <a:tr h="363388">
                <a:tc>
                  <a:txBody>
                    <a:bodyPr/>
                    <a:lstStyle/>
                    <a:p>
                      <a:pPr algn="ctr"/>
                      <a:r>
                        <a:rPr lang="en-US" dirty="0">
                          <a:solidFill>
                            <a:schemeClr val="tx1"/>
                          </a:solidFill>
                        </a:rPr>
                        <a:t>Required Tools</a:t>
                      </a:r>
                    </a:p>
                  </a:txBody>
                  <a:tcPr/>
                </a:tc>
                <a:extLst>
                  <a:ext uri="{0D108BD9-81ED-4DB2-BD59-A6C34878D82A}">
                    <a16:rowId xmlns:a16="http://schemas.microsoft.com/office/drawing/2014/main" val="155329453"/>
                  </a:ext>
                </a:extLst>
              </a:tr>
              <a:tr h="363388">
                <a:tc>
                  <a:txBody>
                    <a:bodyPr/>
                    <a:lstStyle/>
                    <a:p>
                      <a:pPr algn="ctr"/>
                      <a:r>
                        <a:rPr lang="en-US" dirty="0">
                          <a:solidFill>
                            <a:schemeClr val="tx1"/>
                          </a:solidFill>
                        </a:rPr>
                        <a:t>VHDL &amp; IP files hierarchy</a:t>
                      </a:r>
                    </a:p>
                  </a:txBody>
                  <a:tcPr/>
                </a:tc>
                <a:extLst>
                  <a:ext uri="{0D108BD9-81ED-4DB2-BD59-A6C34878D82A}">
                    <a16:rowId xmlns:a16="http://schemas.microsoft.com/office/drawing/2014/main" val="1532626242"/>
                  </a:ext>
                </a:extLst>
              </a:tr>
              <a:tr h="363388">
                <a:tc>
                  <a:txBody>
                    <a:bodyPr/>
                    <a:lstStyle/>
                    <a:p>
                      <a:pPr algn="ctr"/>
                      <a:r>
                        <a:rPr lang="en-US" dirty="0">
                          <a:solidFill>
                            <a:schemeClr val="tx1"/>
                          </a:solidFill>
                        </a:rPr>
                        <a:t>Top level RTL Schematic</a:t>
                      </a:r>
                    </a:p>
                  </a:txBody>
                  <a:tcPr/>
                </a:tc>
                <a:extLst>
                  <a:ext uri="{0D108BD9-81ED-4DB2-BD59-A6C34878D82A}">
                    <a16:rowId xmlns:a16="http://schemas.microsoft.com/office/drawing/2014/main" val="3362996133"/>
                  </a:ext>
                </a:extLst>
              </a:tr>
              <a:tr h="363388">
                <a:tc>
                  <a:txBody>
                    <a:bodyPr/>
                    <a:lstStyle/>
                    <a:p>
                      <a:pPr algn="ctr"/>
                      <a:r>
                        <a:rPr lang="en-US" dirty="0">
                          <a:solidFill>
                            <a:schemeClr val="tx1"/>
                          </a:solidFill>
                        </a:rPr>
                        <a:t>Deeper look into OV7670 Pmod</a:t>
                      </a:r>
                    </a:p>
                  </a:txBody>
                  <a:tcPr/>
                </a:tc>
                <a:extLst>
                  <a:ext uri="{0D108BD9-81ED-4DB2-BD59-A6C34878D82A}">
                    <a16:rowId xmlns:a16="http://schemas.microsoft.com/office/drawing/2014/main" val="3017646686"/>
                  </a:ext>
                </a:extLst>
              </a:tr>
              <a:tr h="363388">
                <a:tc>
                  <a:txBody>
                    <a:bodyPr/>
                    <a:lstStyle/>
                    <a:p>
                      <a:pPr algn="ctr"/>
                      <a:r>
                        <a:rPr lang="en-US" dirty="0">
                          <a:solidFill>
                            <a:schemeClr val="tx1"/>
                          </a:solidFill>
                        </a:rPr>
                        <a:t>Clocking Module (IP)</a:t>
                      </a:r>
                    </a:p>
                  </a:txBody>
                  <a:tcPr/>
                </a:tc>
                <a:extLst>
                  <a:ext uri="{0D108BD9-81ED-4DB2-BD59-A6C34878D82A}">
                    <a16:rowId xmlns:a16="http://schemas.microsoft.com/office/drawing/2014/main" val="3184213127"/>
                  </a:ext>
                </a:extLst>
              </a:tr>
              <a:tr h="363388">
                <a:tc>
                  <a:txBody>
                    <a:bodyPr/>
                    <a:lstStyle/>
                    <a:p>
                      <a:pPr algn="ctr"/>
                      <a:r>
                        <a:rPr lang="en-US" dirty="0">
                          <a:solidFill>
                            <a:schemeClr val="tx1"/>
                          </a:solidFill>
                        </a:rPr>
                        <a:t>BRAM Module (IP)</a:t>
                      </a:r>
                    </a:p>
                  </a:txBody>
                  <a:tcPr/>
                </a:tc>
                <a:extLst>
                  <a:ext uri="{0D108BD9-81ED-4DB2-BD59-A6C34878D82A}">
                    <a16:rowId xmlns:a16="http://schemas.microsoft.com/office/drawing/2014/main" val="2258714124"/>
                  </a:ext>
                </a:extLst>
              </a:tr>
              <a:tr h="363388">
                <a:tc>
                  <a:txBody>
                    <a:bodyPr/>
                    <a:lstStyle/>
                    <a:p>
                      <a:pPr algn="ctr"/>
                      <a:r>
                        <a:rPr lang="en-US" dirty="0">
                          <a:solidFill>
                            <a:schemeClr val="tx1"/>
                          </a:solidFill>
                        </a:rPr>
                        <a:t>Data Capture Module</a:t>
                      </a:r>
                    </a:p>
                  </a:txBody>
                  <a:tcPr/>
                </a:tc>
                <a:extLst>
                  <a:ext uri="{0D108BD9-81ED-4DB2-BD59-A6C34878D82A}">
                    <a16:rowId xmlns:a16="http://schemas.microsoft.com/office/drawing/2014/main" val="2548419497"/>
                  </a:ext>
                </a:extLst>
              </a:tr>
              <a:tr h="363388">
                <a:tc>
                  <a:txBody>
                    <a:bodyPr/>
                    <a:lstStyle/>
                    <a:p>
                      <a:pPr algn="ctr"/>
                      <a:r>
                        <a:rPr lang="en-US" dirty="0">
                          <a:solidFill>
                            <a:schemeClr val="tx1"/>
                          </a:solidFill>
                        </a:rPr>
                        <a:t>Debounce (Restart) Module</a:t>
                      </a:r>
                    </a:p>
                  </a:txBody>
                  <a:tcPr/>
                </a:tc>
                <a:extLst>
                  <a:ext uri="{0D108BD9-81ED-4DB2-BD59-A6C34878D82A}">
                    <a16:rowId xmlns:a16="http://schemas.microsoft.com/office/drawing/2014/main" val="2032568010"/>
                  </a:ext>
                </a:extLst>
              </a:tr>
              <a:tr h="363388">
                <a:tc>
                  <a:txBody>
                    <a:bodyPr/>
                    <a:lstStyle/>
                    <a:p>
                      <a:pPr algn="ctr"/>
                      <a:r>
                        <a:rPr lang="en-US" dirty="0">
                          <a:solidFill>
                            <a:schemeClr val="tx1"/>
                          </a:solidFill>
                        </a:rPr>
                        <a:t>Pmod Controller Module (SCCB &amp; Register Settings)</a:t>
                      </a:r>
                    </a:p>
                  </a:txBody>
                  <a:tcPr/>
                </a:tc>
                <a:extLst>
                  <a:ext uri="{0D108BD9-81ED-4DB2-BD59-A6C34878D82A}">
                    <a16:rowId xmlns:a16="http://schemas.microsoft.com/office/drawing/2014/main" val="980845299"/>
                  </a:ext>
                </a:extLst>
              </a:tr>
              <a:tr h="363388">
                <a:tc>
                  <a:txBody>
                    <a:bodyPr/>
                    <a:lstStyle/>
                    <a:p>
                      <a:pPr algn="ctr"/>
                      <a:r>
                        <a:rPr lang="en-US" dirty="0">
                          <a:solidFill>
                            <a:schemeClr val="tx1"/>
                          </a:solidFill>
                        </a:rPr>
                        <a:t>VGA Output Module</a:t>
                      </a:r>
                    </a:p>
                  </a:txBody>
                  <a:tcPr/>
                </a:tc>
                <a:extLst>
                  <a:ext uri="{0D108BD9-81ED-4DB2-BD59-A6C34878D82A}">
                    <a16:rowId xmlns:a16="http://schemas.microsoft.com/office/drawing/2014/main" val="794620113"/>
                  </a:ext>
                </a:extLst>
              </a:tr>
              <a:tr h="363388">
                <a:tc>
                  <a:txBody>
                    <a:bodyPr/>
                    <a:lstStyle/>
                    <a:p>
                      <a:pPr algn="ctr"/>
                      <a:r>
                        <a:rPr lang="en-US" dirty="0">
                          <a:solidFill>
                            <a:schemeClr val="tx1"/>
                          </a:solidFill>
                        </a:rPr>
                        <a:t>Core Module</a:t>
                      </a:r>
                    </a:p>
                  </a:txBody>
                  <a:tcPr/>
                </a:tc>
                <a:extLst>
                  <a:ext uri="{0D108BD9-81ED-4DB2-BD59-A6C34878D82A}">
                    <a16:rowId xmlns:a16="http://schemas.microsoft.com/office/drawing/2014/main" val="3922489272"/>
                  </a:ext>
                </a:extLst>
              </a:tr>
              <a:tr h="363388">
                <a:tc>
                  <a:txBody>
                    <a:bodyPr/>
                    <a:lstStyle/>
                    <a:p>
                      <a:pPr algn="ctr"/>
                      <a:r>
                        <a:rPr lang="en-US" dirty="0">
                          <a:solidFill>
                            <a:schemeClr val="tx1"/>
                          </a:solidFill>
                        </a:rPr>
                        <a:t>Pin Mappings</a:t>
                      </a:r>
                    </a:p>
                  </a:txBody>
                  <a:tcPr/>
                </a:tc>
                <a:extLst>
                  <a:ext uri="{0D108BD9-81ED-4DB2-BD59-A6C34878D82A}">
                    <a16:rowId xmlns:a16="http://schemas.microsoft.com/office/drawing/2014/main" val="1862413650"/>
                  </a:ext>
                </a:extLst>
              </a:tr>
              <a:tr h="363388">
                <a:tc>
                  <a:txBody>
                    <a:bodyPr/>
                    <a:lstStyle/>
                    <a:p>
                      <a:pPr algn="ctr"/>
                      <a:r>
                        <a:rPr lang="en-US" dirty="0">
                          <a:solidFill>
                            <a:schemeClr val="tx1"/>
                          </a:solidFill>
                        </a:rPr>
                        <a:t>Video Demo</a:t>
                      </a:r>
                    </a:p>
                  </a:txBody>
                  <a:tcPr/>
                </a:tc>
                <a:extLst>
                  <a:ext uri="{0D108BD9-81ED-4DB2-BD59-A6C34878D82A}">
                    <a16:rowId xmlns:a16="http://schemas.microsoft.com/office/drawing/2014/main" val="2782678420"/>
                  </a:ext>
                </a:extLst>
              </a:tr>
              <a:tr h="363388">
                <a:tc>
                  <a:txBody>
                    <a:bodyPr/>
                    <a:lstStyle/>
                    <a:p>
                      <a:pPr algn="ctr"/>
                      <a:r>
                        <a:rPr lang="en-US" dirty="0">
                          <a:solidFill>
                            <a:schemeClr val="tx1"/>
                          </a:solidFill>
                        </a:rPr>
                        <a:t>Limitations &amp; Future Work</a:t>
                      </a:r>
                    </a:p>
                  </a:txBody>
                  <a:tcPr/>
                </a:tc>
                <a:extLst>
                  <a:ext uri="{0D108BD9-81ED-4DB2-BD59-A6C34878D82A}">
                    <a16:rowId xmlns:a16="http://schemas.microsoft.com/office/drawing/2014/main" val="2815575993"/>
                  </a:ext>
                </a:extLst>
              </a:tr>
            </a:tbl>
          </a:graphicData>
        </a:graphic>
      </p:graphicFrame>
    </p:spTree>
    <p:extLst>
      <p:ext uri="{BB962C8B-B14F-4D97-AF65-F5344CB8AC3E}">
        <p14:creationId xmlns:p14="http://schemas.microsoft.com/office/powerpoint/2010/main" val="2159924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EEC7CE-873E-C047-E317-11E8D9953A70}"/>
              </a:ext>
            </a:extLst>
          </p:cNvPr>
          <p:cNvSpPr txBox="1"/>
          <p:nvPr/>
        </p:nvSpPr>
        <p:spPr>
          <a:xfrm>
            <a:off x="11111685" y="1099272"/>
            <a:ext cx="569343" cy="369332"/>
          </a:xfrm>
          <a:prstGeom prst="rect">
            <a:avLst/>
          </a:prstGeom>
          <a:noFill/>
        </p:spPr>
        <p:txBody>
          <a:bodyPr wrap="square" rtlCol="0">
            <a:spAutoFit/>
          </a:bodyPr>
          <a:lstStyle/>
          <a:p>
            <a:pPr algn="ctr"/>
            <a:r>
              <a:rPr lang="en-US" dirty="0"/>
              <a:t>20</a:t>
            </a:r>
          </a:p>
        </p:txBody>
      </p:sp>
      <p:sp>
        <p:nvSpPr>
          <p:cNvPr id="7" name="TextBox 6">
            <a:extLst>
              <a:ext uri="{FF2B5EF4-FFF2-40B4-BE49-F238E27FC236}">
                <a16:creationId xmlns:a16="http://schemas.microsoft.com/office/drawing/2014/main" id="{2E67B7A9-A972-2711-7734-9E9C045E64D3}"/>
              </a:ext>
            </a:extLst>
          </p:cNvPr>
          <p:cNvSpPr txBox="1"/>
          <p:nvPr/>
        </p:nvSpPr>
        <p:spPr>
          <a:xfrm>
            <a:off x="2943045" y="514497"/>
            <a:ext cx="6305909" cy="584775"/>
          </a:xfrm>
          <a:prstGeom prst="rect">
            <a:avLst/>
          </a:prstGeom>
          <a:noFill/>
        </p:spPr>
        <p:txBody>
          <a:bodyPr wrap="square" rtlCol="0">
            <a:spAutoFit/>
          </a:bodyPr>
          <a:lstStyle/>
          <a:p>
            <a:pPr algn="ctr"/>
            <a:r>
              <a:rPr lang="en-US" sz="3200" b="1" u="sng" dirty="0"/>
              <a:t>Video Demo</a:t>
            </a:r>
          </a:p>
        </p:txBody>
      </p:sp>
      <p:pic>
        <p:nvPicPr>
          <p:cNvPr id="3" name="Picture 2" descr="A picture containing text, indoor, window&#10;&#10;Description automatically generated">
            <a:extLst>
              <a:ext uri="{FF2B5EF4-FFF2-40B4-BE49-F238E27FC236}">
                <a16:creationId xmlns:a16="http://schemas.microsoft.com/office/drawing/2014/main" id="{9278842E-DB44-4684-AC3B-4DD975189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469" y="2057400"/>
            <a:ext cx="4729655" cy="3547241"/>
          </a:xfrm>
          <a:prstGeom prst="rect">
            <a:avLst/>
          </a:prstGeom>
        </p:spPr>
      </p:pic>
      <p:pic>
        <p:nvPicPr>
          <p:cNvPr id="4" name="Online Media 3" title="ECE-520 Final Project Demonstration">
            <a:hlinkClick r:id="" action="ppaction://media"/>
            <a:extLst>
              <a:ext uri="{FF2B5EF4-FFF2-40B4-BE49-F238E27FC236}">
                <a16:creationId xmlns:a16="http://schemas.microsoft.com/office/drawing/2014/main" id="{40BC420F-1EFB-5ECF-BC03-7B0D4A57C905}"/>
              </a:ext>
            </a:extLst>
          </p:cNvPr>
          <p:cNvPicPr>
            <a:picLocks noRot="1" noChangeAspect="1"/>
          </p:cNvPicPr>
          <p:nvPr>
            <a:videoFile r:link="rId1"/>
          </p:nvPr>
        </p:nvPicPr>
        <p:blipFill>
          <a:blip r:embed="rId4"/>
          <a:stretch>
            <a:fillRect/>
          </a:stretch>
        </p:blipFill>
        <p:spPr>
          <a:xfrm>
            <a:off x="6594731" y="2474603"/>
            <a:ext cx="4801476" cy="2712834"/>
          </a:xfrm>
          <a:prstGeom prst="rect">
            <a:avLst/>
          </a:prstGeom>
        </p:spPr>
      </p:pic>
      <p:sp>
        <p:nvSpPr>
          <p:cNvPr id="8" name="TextBox 7">
            <a:extLst>
              <a:ext uri="{FF2B5EF4-FFF2-40B4-BE49-F238E27FC236}">
                <a16:creationId xmlns:a16="http://schemas.microsoft.com/office/drawing/2014/main" id="{8D0A7B57-E109-1EBA-DA58-B91532D4594C}"/>
              </a:ext>
            </a:extLst>
          </p:cNvPr>
          <p:cNvSpPr txBox="1"/>
          <p:nvPr/>
        </p:nvSpPr>
        <p:spPr>
          <a:xfrm>
            <a:off x="730469" y="5589451"/>
            <a:ext cx="4692869" cy="338554"/>
          </a:xfrm>
          <a:prstGeom prst="rect">
            <a:avLst/>
          </a:prstGeom>
          <a:noFill/>
          <a:ln w="28575">
            <a:solidFill>
              <a:schemeClr val="tx1"/>
            </a:solidFill>
          </a:ln>
        </p:spPr>
        <p:txBody>
          <a:bodyPr wrap="square" rtlCol="0">
            <a:spAutoFit/>
          </a:bodyPr>
          <a:lstStyle/>
          <a:p>
            <a:pPr algn="ctr"/>
            <a:r>
              <a:rPr lang="en-US" sz="1600" dirty="0"/>
              <a:t>Sample Output Image</a:t>
            </a:r>
          </a:p>
        </p:txBody>
      </p:sp>
      <p:sp>
        <p:nvSpPr>
          <p:cNvPr id="5" name="TextBox 4">
            <a:extLst>
              <a:ext uri="{FF2B5EF4-FFF2-40B4-BE49-F238E27FC236}">
                <a16:creationId xmlns:a16="http://schemas.microsoft.com/office/drawing/2014/main" id="{E4A619DA-2822-FE79-39BE-8C68C51B8E59}"/>
              </a:ext>
            </a:extLst>
          </p:cNvPr>
          <p:cNvSpPr txBox="1"/>
          <p:nvPr/>
        </p:nvSpPr>
        <p:spPr>
          <a:xfrm>
            <a:off x="6594731" y="5187430"/>
            <a:ext cx="4801476" cy="369332"/>
          </a:xfrm>
          <a:prstGeom prst="rect">
            <a:avLst/>
          </a:prstGeom>
          <a:noFill/>
        </p:spPr>
        <p:txBody>
          <a:bodyPr wrap="square" rtlCol="0">
            <a:spAutoFit/>
          </a:bodyPr>
          <a:lstStyle/>
          <a:p>
            <a:pPr algn="ctr"/>
            <a:r>
              <a:rPr lang="en-US" dirty="0"/>
              <a:t>Fps check: </a:t>
            </a:r>
            <a:r>
              <a:rPr lang="en-US" dirty="0">
                <a:hlinkClick r:id="rId5"/>
              </a:rPr>
              <a:t>https://youtu.be/34jz1RZQFFE</a:t>
            </a:r>
            <a:endParaRPr lang="en-US" dirty="0"/>
          </a:p>
        </p:txBody>
      </p:sp>
    </p:spTree>
    <p:extLst>
      <p:ext uri="{BB962C8B-B14F-4D97-AF65-F5344CB8AC3E}">
        <p14:creationId xmlns:p14="http://schemas.microsoft.com/office/powerpoint/2010/main" val="346795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EEC7CE-873E-C047-E317-11E8D9953A70}"/>
              </a:ext>
            </a:extLst>
          </p:cNvPr>
          <p:cNvSpPr txBox="1"/>
          <p:nvPr/>
        </p:nvSpPr>
        <p:spPr>
          <a:xfrm>
            <a:off x="11111685" y="1099272"/>
            <a:ext cx="569343" cy="369332"/>
          </a:xfrm>
          <a:prstGeom prst="rect">
            <a:avLst/>
          </a:prstGeom>
          <a:noFill/>
        </p:spPr>
        <p:txBody>
          <a:bodyPr wrap="square" rtlCol="0">
            <a:spAutoFit/>
          </a:bodyPr>
          <a:lstStyle/>
          <a:p>
            <a:pPr algn="ctr"/>
            <a:r>
              <a:rPr lang="en-US" dirty="0"/>
              <a:t>21</a:t>
            </a:r>
          </a:p>
        </p:txBody>
      </p:sp>
      <p:sp>
        <p:nvSpPr>
          <p:cNvPr id="7" name="TextBox 6">
            <a:extLst>
              <a:ext uri="{FF2B5EF4-FFF2-40B4-BE49-F238E27FC236}">
                <a16:creationId xmlns:a16="http://schemas.microsoft.com/office/drawing/2014/main" id="{2E67B7A9-A972-2711-7734-9E9C045E64D3}"/>
              </a:ext>
            </a:extLst>
          </p:cNvPr>
          <p:cNvSpPr txBox="1"/>
          <p:nvPr/>
        </p:nvSpPr>
        <p:spPr>
          <a:xfrm>
            <a:off x="2943045" y="514497"/>
            <a:ext cx="6305909" cy="584775"/>
          </a:xfrm>
          <a:prstGeom prst="rect">
            <a:avLst/>
          </a:prstGeom>
          <a:noFill/>
        </p:spPr>
        <p:txBody>
          <a:bodyPr wrap="square" rtlCol="0">
            <a:spAutoFit/>
          </a:bodyPr>
          <a:lstStyle/>
          <a:p>
            <a:pPr algn="ctr"/>
            <a:r>
              <a:rPr lang="en-US" sz="3200" b="1" u="sng" dirty="0"/>
              <a:t>Limitations &amp; Future Work</a:t>
            </a:r>
          </a:p>
        </p:txBody>
      </p:sp>
      <p:sp>
        <p:nvSpPr>
          <p:cNvPr id="2" name="TextBox 1">
            <a:extLst>
              <a:ext uri="{FF2B5EF4-FFF2-40B4-BE49-F238E27FC236}">
                <a16:creationId xmlns:a16="http://schemas.microsoft.com/office/drawing/2014/main" id="{5C1720EA-87A6-4329-197A-AABA0CA59270}"/>
              </a:ext>
            </a:extLst>
          </p:cNvPr>
          <p:cNvSpPr txBox="1"/>
          <p:nvPr/>
        </p:nvSpPr>
        <p:spPr>
          <a:xfrm>
            <a:off x="183932" y="1468604"/>
            <a:ext cx="8233928" cy="1477328"/>
          </a:xfrm>
          <a:prstGeom prst="rect">
            <a:avLst/>
          </a:prstGeom>
          <a:noFill/>
        </p:spPr>
        <p:txBody>
          <a:bodyPr wrap="square" rtlCol="0">
            <a:spAutoFit/>
          </a:bodyPr>
          <a:lstStyle/>
          <a:p>
            <a:r>
              <a:rPr lang="en-US" u="sng" dirty="0"/>
              <a:t>Limitations:</a:t>
            </a:r>
          </a:p>
          <a:p>
            <a:endParaRPr lang="en-US" dirty="0"/>
          </a:p>
          <a:p>
            <a:pPr marL="285750" indent="-285750">
              <a:buFont typeface="Arial" panose="020B0604020202020204" pitchFamily="34" charset="0"/>
              <a:buChar char="•"/>
            </a:pPr>
            <a:r>
              <a:rPr lang="en-US" dirty="0"/>
              <a:t>Project is in grayscale because I couldn’t crack the mysteries behind color video processing. Images on the right-hand side show my failed attempts.</a:t>
            </a:r>
          </a:p>
          <a:p>
            <a:endParaRPr lang="en-US" u="sng" dirty="0"/>
          </a:p>
        </p:txBody>
      </p:sp>
      <p:pic>
        <p:nvPicPr>
          <p:cNvPr id="8" name="Picture 7" descr="A picture containing text&#10;&#10;Description automatically generated">
            <a:extLst>
              <a:ext uri="{FF2B5EF4-FFF2-40B4-BE49-F238E27FC236}">
                <a16:creationId xmlns:a16="http://schemas.microsoft.com/office/drawing/2014/main" id="{6830315B-7107-BADE-607A-A10752F00C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3654" y="2342607"/>
            <a:ext cx="3031519" cy="3499451"/>
          </a:xfrm>
          <a:prstGeom prst="rect">
            <a:avLst/>
          </a:prstGeom>
        </p:spPr>
      </p:pic>
      <p:pic>
        <p:nvPicPr>
          <p:cNvPr id="10" name="Picture 9" descr="A picture containing text, monitor, television, indoor&#10;&#10;Description automatically generated">
            <a:extLst>
              <a:ext uri="{FF2B5EF4-FFF2-40B4-BE49-F238E27FC236}">
                <a16:creationId xmlns:a16="http://schemas.microsoft.com/office/drawing/2014/main" id="{EB4CAAB0-D51B-080E-332B-0AB0E90F3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0576" y="3342249"/>
            <a:ext cx="3333078" cy="2499809"/>
          </a:xfrm>
          <a:prstGeom prst="rect">
            <a:avLst/>
          </a:prstGeom>
        </p:spPr>
      </p:pic>
      <p:sp>
        <p:nvSpPr>
          <p:cNvPr id="11" name="TextBox 10">
            <a:extLst>
              <a:ext uri="{FF2B5EF4-FFF2-40B4-BE49-F238E27FC236}">
                <a16:creationId xmlns:a16="http://schemas.microsoft.com/office/drawing/2014/main" id="{CD136AAF-B3F2-4ED5-F606-8F5585EB5BD2}"/>
              </a:ext>
            </a:extLst>
          </p:cNvPr>
          <p:cNvSpPr txBox="1"/>
          <p:nvPr/>
        </p:nvSpPr>
        <p:spPr>
          <a:xfrm>
            <a:off x="183932" y="2661172"/>
            <a:ext cx="5151861" cy="2862322"/>
          </a:xfrm>
          <a:prstGeom prst="rect">
            <a:avLst/>
          </a:prstGeom>
          <a:noFill/>
        </p:spPr>
        <p:txBody>
          <a:bodyPr wrap="square" rtlCol="0">
            <a:spAutoFit/>
          </a:bodyPr>
          <a:lstStyle/>
          <a:p>
            <a:endParaRPr lang="en-US" dirty="0"/>
          </a:p>
          <a:p>
            <a:r>
              <a:rPr lang="en-US" u="sng" dirty="0"/>
              <a:t>Future Work:</a:t>
            </a:r>
            <a:endParaRPr lang="en-US" dirty="0"/>
          </a:p>
          <a:p>
            <a:endParaRPr lang="en-US" u="sng" dirty="0"/>
          </a:p>
          <a:p>
            <a:pPr marL="285750" indent="-285750">
              <a:buFont typeface="Arial" panose="020B0604020202020204" pitchFamily="34" charset="0"/>
              <a:buChar char="•"/>
            </a:pPr>
            <a:r>
              <a:rPr lang="en-US" dirty="0"/>
              <a:t>Fine-tuning and trying to perfect a color implementation.</a:t>
            </a:r>
          </a:p>
          <a:p>
            <a:pPr marL="285750" indent="-285750">
              <a:buFont typeface="Arial" panose="020B0604020202020204" pitchFamily="34" charset="0"/>
              <a:buChar char="•"/>
            </a:pPr>
            <a:r>
              <a:rPr lang="en-US" dirty="0"/>
              <a:t>The core module is placed in an ideal place where we can think about adding certain logic for computer vision algorithm and we can easily add additional RAM modules to help in this data processing.</a:t>
            </a:r>
          </a:p>
        </p:txBody>
      </p:sp>
      <p:sp>
        <p:nvSpPr>
          <p:cNvPr id="12" name="TextBox 11">
            <a:extLst>
              <a:ext uri="{FF2B5EF4-FFF2-40B4-BE49-F238E27FC236}">
                <a16:creationId xmlns:a16="http://schemas.microsoft.com/office/drawing/2014/main" id="{2D858C0A-A59C-36F4-53A5-9E9D30E78D4D}"/>
              </a:ext>
            </a:extLst>
          </p:cNvPr>
          <p:cNvSpPr txBox="1"/>
          <p:nvPr/>
        </p:nvSpPr>
        <p:spPr>
          <a:xfrm>
            <a:off x="8923654" y="5842058"/>
            <a:ext cx="3031519" cy="338554"/>
          </a:xfrm>
          <a:prstGeom prst="rect">
            <a:avLst/>
          </a:prstGeom>
          <a:noFill/>
          <a:ln w="28575">
            <a:solidFill>
              <a:schemeClr val="tx1"/>
            </a:solidFill>
          </a:ln>
        </p:spPr>
        <p:txBody>
          <a:bodyPr wrap="square" rtlCol="0">
            <a:spAutoFit/>
          </a:bodyPr>
          <a:lstStyle/>
          <a:p>
            <a:pPr algn="ctr"/>
            <a:r>
              <a:rPr lang="en-US" sz="1600" dirty="0"/>
              <a:t>Failed attempt 2</a:t>
            </a:r>
          </a:p>
        </p:txBody>
      </p:sp>
      <p:sp>
        <p:nvSpPr>
          <p:cNvPr id="13" name="TextBox 12">
            <a:extLst>
              <a:ext uri="{FF2B5EF4-FFF2-40B4-BE49-F238E27FC236}">
                <a16:creationId xmlns:a16="http://schemas.microsoft.com/office/drawing/2014/main" id="{1F95A445-2D31-A3A5-546D-4781AEDED889}"/>
              </a:ext>
            </a:extLst>
          </p:cNvPr>
          <p:cNvSpPr txBox="1"/>
          <p:nvPr/>
        </p:nvSpPr>
        <p:spPr>
          <a:xfrm>
            <a:off x="5590577" y="5842058"/>
            <a:ext cx="3333078" cy="338554"/>
          </a:xfrm>
          <a:prstGeom prst="rect">
            <a:avLst/>
          </a:prstGeom>
          <a:noFill/>
          <a:ln w="28575">
            <a:solidFill>
              <a:schemeClr val="tx1"/>
            </a:solidFill>
          </a:ln>
        </p:spPr>
        <p:txBody>
          <a:bodyPr wrap="square" rtlCol="0">
            <a:spAutoFit/>
          </a:bodyPr>
          <a:lstStyle/>
          <a:p>
            <a:pPr algn="ctr"/>
            <a:r>
              <a:rPr lang="en-US" sz="1600" dirty="0"/>
              <a:t>Failed attempt 1</a:t>
            </a:r>
          </a:p>
        </p:txBody>
      </p:sp>
    </p:spTree>
    <p:extLst>
      <p:ext uri="{BB962C8B-B14F-4D97-AF65-F5344CB8AC3E}">
        <p14:creationId xmlns:p14="http://schemas.microsoft.com/office/powerpoint/2010/main" val="1030604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EEC7CE-873E-C047-E317-11E8D9953A70}"/>
              </a:ext>
            </a:extLst>
          </p:cNvPr>
          <p:cNvSpPr txBox="1"/>
          <p:nvPr/>
        </p:nvSpPr>
        <p:spPr>
          <a:xfrm>
            <a:off x="11111685" y="1099272"/>
            <a:ext cx="569343" cy="369332"/>
          </a:xfrm>
          <a:prstGeom prst="rect">
            <a:avLst/>
          </a:prstGeom>
          <a:noFill/>
        </p:spPr>
        <p:txBody>
          <a:bodyPr wrap="square" rtlCol="0">
            <a:spAutoFit/>
          </a:bodyPr>
          <a:lstStyle/>
          <a:p>
            <a:pPr algn="ctr"/>
            <a:r>
              <a:rPr lang="en-US" dirty="0"/>
              <a:t>22</a:t>
            </a:r>
          </a:p>
        </p:txBody>
      </p:sp>
      <p:sp>
        <p:nvSpPr>
          <p:cNvPr id="7" name="TextBox 6">
            <a:extLst>
              <a:ext uri="{FF2B5EF4-FFF2-40B4-BE49-F238E27FC236}">
                <a16:creationId xmlns:a16="http://schemas.microsoft.com/office/drawing/2014/main" id="{2E67B7A9-A972-2711-7734-9E9C045E64D3}"/>
              </a:ext>
            </a:extLst>
          </p:cNvPr>
          <p:cNvSpPr txBox="1"/>
          <p:nvPr/>
        </p:nvSpPr>
        <p:spPr>
          <a:xfrm>
            <a:off x="2943045" y="514497"/>
            <a:ext cx="6305909" cy="584775"/>
          </a:xfrm>
          <a:prstGeom prst="rect">
            <a:avLst/>
          </a:prstGeom>
          <a:noFill/>
        </p:spPr>
        <p:txBody>
          <a:bodyPr wrap="square" rtlCol="0">
            <a:spAutoFit/>
          </a:bodyPr>
          <a:lstStyle/>
          <a:p>
            <a:pPr algn="ctr"/>
            <a:r>
              <a:rPr lang="en-US" sz="3200" b="1" u="sng" dirty="0"/>
              <a:t>References</a:t>
            </a:r>
          </a:p>
        </p:txBody>
      </p:sp>
      <p:sp>
        <p:nvSpPr>
          <p:cNvPr id="2" name="TextBox 1">
            <a:extLst>
              <a:ext uri="{FF2B5EF4-FFF2-40B4-BE49-F238E27FC236}">
                <a16:creationId xmlns:a16="http://schemas.microsoft.com/office/drawing/2014/main" id="{18428C57-2303-5903-DC57-8546600EAEB6}"/>
              </a:ext>
            </a:extLst>
          </p:cNvPr>
          <p:cNvSpPr txBox="1"/>
          <p:nvPr/>
        </p:nvSpPr>
        <p:spPr>
          <a:xfrm>
            <a:off x="457199" y="2128345"/>
            <a:ext cx="11277600" cy="3170099"/>
          </a:xfrm>
          <a:prstGeom prst="rect">
            <a:avLst/>
          </a:prstGeom>
          <a:noFill/>
        </p:spPr>
        <p:txBody>
          <a:bodyPr wrap="square" rtlCol="0">
            <a:spAutoFit/>
          </a:bodyPr>
          <a:lstStyle/>
          <a:p>
            <a:r>
              <a:rPr lang="en-US" sz="2000" dirty="0"/>
              <a:t>[1] </a:t>
            </a:r>
            <a:r>
              <a:rPr lang="en-US" sz="2000" dirty="0">
                <a:hlinkClick r:id="rId2"/>
              </a:rPr>
              <a:t>https://www.xilinx.com/content/xilinx/en/support/university/boards-portfolio/xup-boards/DigilentZedBoard/_jcr_content/root/parsys/xilinxcolumns_f62b/childParsys-0/xilinxbuybox_943e/thumbnail/image.img.jpg/1381869368208.jpg</a:t>
            </a:r>
            <a:endParaRPr lang="en-US" sz="2000" dirty="0"/>
          </a:p>
          <a:p>
            <a:r>
              <a:rPr lang="en-US" sz="2000" dirty="0"/>
              <a:t>[2]</a:t>
            </a:r>
            <a:r>
              <a:rPr lang="en-US" sz="2000" dirty="0">
                <a:hlinkClick r:id="rId3"/>
              </a:rPr>
              <a:t>http://www.haoyuelectronics.com/Attachment/OV7670%20+%20AL422B%28FIFO%29%20Camera%20Module%28V2.0%29/OV7670%20Implementation%20Guide%20%28V1.0%29.pdf</a:t>
            </a:r>
            <a:endParaRPr lang="en-US" sz="2000" dirty="0"/>
          </a:p>
          <a:p>
            <a:r>
              <a:rPr lang="en-US" sz="2000" dirty="0"/>
              <a:t>[3] </a:t>
            </a:r>
            <a:r>
              <a:rPr lang="en-US" sz="2000" dirty="0">
                <a:hlinkClick r:id="rId4"/>
              </a:rPr>
              <a:t>https://www.waveshare.com/w/upload/1/14/OmniVision_Technologies_Seril_Camera_Control_Bus%28SCCB%29_Specification.pdf</a:t>
            </a:r>
            <a:endParaRPr lang="en-US" sz="2000" dirty="0"/>
          </a:p>
          <a:p>
            <a:r>
              <a:rPr lang="en-US" sz="2000" dirty="0"/>
              <a:t>[4] </a:t>
            </a:r>
            <a:r>
              <a:rPr lang="en-US" sz="2000" dirty="0">
                <a:hlinkClick r:id="rId5"/>
              </a:rPr>
              <a:t>http://www4.cs.umanitoba.ca/~jacky/Teaching/Courses/74.795-LocalVision/ReadingList/ov-sccb.pdf</a:t>
            </a:r>
            <a:endParaRPr lang="en-US" sz="2000" dirty="0"/>
          </a:p>
        </p:txBody>
      </p:sp>
    </p:spTree>
    <p:extLst>
      <p:ext uri="{BB962C8B-B14F-4D97-AF65-F5344CB8AC3E}">
        <p14:creationId xmlns:p14="http://schemas.microsoft.com/office/powerpoint/2010/main" val="1913612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DDF785-F125-2A82-3357-C89B828E9CCC}"/>
              </a:ext>
            </a:extLst>
          </p:cNvPr>
          <p:cNvSpPr txBox="1"/>
          <p:nvPr/>
        </p:nvSpPr>
        <p:spPr>
          <a:xfrm>
            <a:off x="2619703" y="2536448"/>
            <a:ext cx="7026165" cy="1785104"/>
          </a:xfrm>
          <a:prstGeom prst="rect">
            <a:avLst/>
          </a:prstGeom>
          <a:noFill/>
        </p:spPr>
        <p:txBody>
          <a:bodyPr wrap="square" rtlCol="0">
            <a:spAutoFit/>
          </a:bodyPr>
          <a:lstStyle/>
          <a:p>
            <a:pPr algn="ctr"/>
            <a:r>
              <a:rPr lang="en-US" sz="11000" b="1" dirty="0"/>
              <a:t>Q</a:t>
            </a:r>
            <a:r>
              <a:rPr lang="en-US" sz="7200" b="1" dirty="0"/>
              <a:t>&amp;</a:t>
            </a:r>
            <a:r>
              <a:rPr lang="en-US" sz="11000" b="1" dirty="0"/>
              <a:t>A</a:t>
            </a:r>
          </a:p>
        </p:txBody>
      </p:sp>
    </p:spTree>
    <p:extLst>
      <p:ext uri="{BB962C8B-B14F-4D97-AF65-F5344CB8AC3E}">
        <p14:creationId xmlns:p14="http://schemas.microsoft.com/office/powerpoint/2010/main" val="1964241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EEC7CE-873E-C047-E317-11E8D9953A70}"/>
              </a:ext>
            </a:extLst>
          </p:cNvPr>
          <p:cNvSpPr txBox="1"/>
          <p:nvPr/>
        </p:nvSpPr>
        <p:spPr>
          <a:xfrm>
            <a:off x="11111685" y="1099272"/>
            <a:ext cx="569343" cy="369332"/>
          </a:xfrm>
          <a:prstGeom prst="rect">
            <a:avLst/>
          </a:prstGeom>
          <a:noFill/>
        </p:spPr>
        <p:txBody>
          <a:bodyPr wrap="square" rtlCol="0">
            <a:spAutoFit/>
          </a:bodyPr>
          <a:lstStyle/>
          <a:p>
            <a:pPr algn="ctr"/>
            <a:r>
              <a:rPr lang="en-US" dirty="0"/>
              <a:t>3</a:t>
            </a:r>
          </a:p>
        </p:txBody>
      </p:sp>
      <p:sp>
        <p:nvSpPr>
          <p:cNvPr id="7" name="TextBox 6">
            <a:extLst>
              <a:ext uri="{FF2B5EF4-FFF2-40B4-BE49-F238E27FC236}">
                <a16:creationId xmlns:a16="http://schemas.microsoft.com/office/drawing/2014/main" id="{2E67B7A9-A972-2711-7734-9E9C045E64D3}"/>
              </a:ext>
            </a:extLst>
          </p:cNvPr>
          <p:cNvSpPr txBox="1"/>
          <p:nvPr/>
        </p:nvSpPr>
        <p:spPr>
          <a:xfrm>
            <a:off x="2943043" y="514497"/>
            <a:ext cx="6305909" cy="584775"/>
          </a:xfrm>
          <a:prstGeom prst="rect">
            <a:avLst/>
          </a:prstGeom>
          <a:noFill/>
        </p:spPr>
        <p:txBody>
          <a:bodyPr wrap="square" rtlCol="0">
            <a:spAutoFit/>
          </a:bodyPr>
          <a:lstStyle/>
          <a:p>
            <a:pPr algn="ctr"/>
            <a:r>
              <a:rPr lang="en-US" sz="3200" b="1" u="sng" dirty="0"/>
              <a:t>General Overview of Project</a:t>
            </a:r>
          </a:p>
        </p:txBody>
      </p:sp>
      <p:sp>
        <p:nvSpPr>
          <p:cNvPr id="4" name="TextBox 3">
            <a:extLst>
              <a:ext uri="{FF2B5EF4-FFF2-40B4-BE49-F238E27FC236}">
                <a16:creationId xmlns:a16="http://schemas.microsoft.com/office/drawing/2014/main" id="{BCC67F51-440B-DA51-B02D-C3CEC0E34198}"/>
              </a:ext>
            </a:extLst>
          </p:cNvPr>
          <p:cNvSpPr txBox="1"/>
          <p:nvPr/>
        </p:nvSpPr>
        <p:spPr>
          <a:xfrm>
            <a:off x="420412" y="5071242"/>
            <a:ext cx="1135117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main aim of my project is to pipe the output of the peripheral camera module to any monitor accepting a VGA input.</a:t>
            </a:r>
          </a:p>
          <a:p>
            <a:pPr marL="285750" indent="-285750">
              <a:buFont typeface="Arial" panose="020B0604020202020204" pitchFamily="34" charset="0"/>
              <a:buChar char="•"/>
            </a:pPr>
            <a:r>
              <a:rPr lang="en-US" dirty="0"/>
              <a:t>This project is going to be focusing on a few aspects of this process, namely: the requirements to initiate the peripheral camera module, Programmable Logic modules necessary for implementation, external connections involved alongside their pin mappings and using BRAM’s to act as buffer modules.</a:t>
            </a:r>
          </a:p>
        </p:txBody>
      </p:sp>
      <p:pic>
        <p:nvPicPr>
          <p:cNvPr id="8" name="Picture 7" descr="Text&#10;&#10;Description automatically generated with medium confidence">
            <a:extLst>
              <a:ext uri="{FF2B5EF4-FFF2-40B4-BE49-F238E27FC236}">
                <a16:creationId xmlns:a16="http://schemas.microsoft.com/office/drawing/2014/main" id="{F8BE5E1E-6C2D-28D6-D58D-A67585912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390" y="1283938"/>
            <a:ext cx="8331213" cy="3234542"/>
          </a:xfrm>
          <a:prstGeom prst="rect">
            <a:avLst/>
          </a:prstGeom>
        </p:spPr>
      </p:pic>
      <p:sp>
        <p:nvSpPr>
          <p:cNvPr id="9" name="TextBox 8">
            <a:extLst>
              <a:ext uri="{FF2B5EF4-FFF2-40B4-BE49-F238E27FC236}">
                <a16:creationId xmlns:a16="http://schemas.microsoft.com/office/drawing/2014/main" id="{1492F3C7-C6FC-F17F-E339-DE82BA16D258}"/>
              </a:ext>
            </a:extLst>
          </p:cNvPr>
          <p:cNvSpPr txBox="1"/>
          <p:nvPr/>
        </p:nvSpPr>
        <p:spPr>
          <a:xfrm>
            <a:off x="1930390" y="4518480"/>
            <a:ext cx="8331213" cy="338554"/>
          </a:xfrm>
          <a:prstGeom prst="rect">
            <a:avLst/>
          </a:prstGeom>
          <a:noFill/>
          <a:ln w="28575">
            <a:solidFill>
              <a:schemeClr val="tx1"/>
            </a:solidFill>
          </a:ln>
        </p:spPr>
        <p:txBody>
          <a:bodyPr wrap="square" rtlCol="0">
            <a:spAutoFit/>
          </a:bodyPr>
          <a:lstStyle/>
          <a:p>
            <a:pPr algn="ctr"/>
            <a:r>
              <a:rPr lang="en-US" sz="1600" dirty="0"/>
              <a:t>Basic Block Diagram</a:t>
            </a:r>
          </a:p>
        </p:txBody>
      </p:sp>
    </p:spTree>
    <p:extLst>
      <p:ext uri="{BB962C8B-B14F-4D97-AF65-F5344CB8AC3E}">
        <p14:creationId xmlns:p14="http://schemas.microsoft.com/office/powerpoint/2010/main" val="457401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EEC7CE-873E-C047-E317-11E8D9953A70}"/>
              </a:ext>
            </a:extLst>
          </p:cNvPr>
          <p:cNvSpPr txBox="1"/>
          <p:nvPr/>
        </p:nvSpPr>
        <p:spPr>
          <a:xfrm>
            <a:off x="11111685" y="1099272"/>
            <a:ext cx="569343" cy="369332"/>
          </a:xfrm>
          <a:prstGeom prst="rect">
            <a:avLst/>
          </a:prstGeom>
          <a:noFill/>
        </p:spPr>
        <p:txBody>
          <a:bodyPr wrap="square" rtlCol="0">
            <a:spAutoFit/>
          </a:bodyPr>
          <a:lstStyle/>
          <a:p>
            <a:pPr algn="ctr"/>
            <a:r>
              <a:rPr lang="en-US" dirty="0"/>
              <a:t>4</a:t>
            </a:r>
          </a:p>
        </p:txBody>
      </p:sp>
      <p:sp>
        <p:nvSpPr>
          <p:cNvPr id="4" name="TextBox 3">
            <a:extLst>
              <a:ext uri="{FF2B5EF4-FFF2-40B4-BE49-F238E27FC236}">
                <a16:creationId xmlns:a16="http://schemas.microsoft.com/office/drawing/2014/main" id="{BCC67F51-440B-DA51-B02D-C3CEC0E34198}"/>
              </a:ext>
            </a:extLst>
          </p:cNvPr>
          <p:cNvSpPr txBox="1"/>
          <p:nvPr/>
        </p:nvSpPr>
        <p:spPr>
          <a:xfrm>
            <a:off x="310052" y="2468939"/>
            <a:ext cx="5785945"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This Zynq chip is based on the ARM SoC architecture, but in this project, I don’t use the ARM functionality and limit myself to working only with the Programmable Logic part. </a:t>
            </a:r>
          </a:p>
          <a:p>
            <a:pPr marL="285750" indent="-285750">
              <a:buFont typeface="Arial" panose="020B0604020202020204" pitchFamily="34" charset="0"/>
              <a:buChar char="•"/>
            </a:pPr>
            <a:r>
              <a:rPr lang="en-US" dirty="0"/>
              <a:t>The camera module OV7670 is set to a resolution of 640x480, such a modest resolution is chosen because the Pmod itself is limited to a max resolution of 640x480.</a:t>
            </a:r>
          </a:p>
          <a:p>
            <a:pPr marL="285750" indent="-285750">
              <a:buFont typeface="Arial" panose="020B0604020202020204" pitchFamily="34" charset="0"/>
              <a:buChar char="•"/>
            </a:pPr>
            <a:r>
              <a:rPr lang="en-US" dirty="0"/>
              <a:t>The resulting video is sent out via the VGA cable at a speed of 25 frames per second, and output can be viewed on any monitor screen. </a:t>
            </a:r>
          </a:p>
        </p:txBody>
      </p:sp>
      <p:sp>
        <p:nvSpPr>
          <p:cNvPr id="9" name="TextBox 8">
            <a:extLst>
              <a:ext uri="{FF2B5EF4-FFF2-40B4-BE49-F238E27FC236}">
                <a16:creationId xmlns:a16="http://schemas.microsoft.com/office/drawing/2014/main" id="{8DFCF505-40F7-D788-DE01-22642D600671}"/>
              </a:ext>
            </a:extLst>
          </p:cNvPr>
          <p:cNvSpPr txBox="1"/>
          <p:nvPr/>
        </p:nvSpPr>
        <p:spPr>
          <a:xfrm>
            <a:off x="6144342" y="5990897"/>
            <a:ext cx="5877313" cy="338554"/>
          </a:xfrm>
          <a:prstGeom prst="rect">
            <a:avLst/>
          </a:prstGeom>
          <a:noFill/>
          <a:ln w="28575">
            <a:solidFill>
              <a:schemeClr val="tx1"/>
            </a:solidFill>
          </a:ln>
        </p:spPr>
        <p:txBody>
          <a:bodyPr wrap="square" rtlCol="0">
            <a:spAutoFit/>
          </a:bodyPr>
          <a:lstStyle/>
          <a:p>
            <a:pPr algn="ctr"/>
            <a:r>
              <a:rPr lang="en-US" sz="1600" dirty="0"/>
              <a:t>Basic Schematic for Implementation</a:t>
            </a:r>
          </a:p>
        </p:txBody>
      </p:sp>
      <p:sp>
        <p:nvSpPr>
          <p:cNvPr id="10" name="TextBox 9">
            <a:extLst>
              <a:ext uri="{FF2B5EF4-FFF2-40B4-BE49-F238E27FC236}">
                <a16:creationId xmlns:a16="http://schemas.microsoft.com/office/drawing/2014/main" id="{41FE86FC-8C5D-3ADA-04A0-DE36B4365CEC}"/>
              </a:ext>
            </a:extLst>
          </p:cNvPr>
          <p:cNvSpPr txBox="1"/>
          <p:nvPr/>
        </p:nvSpPr>
        <p:spPr>
          <a:xfrm>
            <a:off x="2943043" y="514497"/>
            <a:ext cx="6305909" cy="584775"/>
          </a:xfrm>
          <a:prstGeom prst="rect">
            <a:avLst/>
          </a:prstGeom>
          <a:noFill/>
        </p:spPr>
        <p:txBody>
          <a:bodyPr wrap="square" rtlCol="0">
            <a:spAutoFit/>
          </a:bodyPr>
          <a:lstStyle/>
          <a:p>
            <a:pPr algn="ctr"/>
            <a:r>
              <a:rPr lang="en-US" sz="3200" b="1" u="sng" dirty="0"/>
              <a:t>General Overview of Project</a:t>
            </a:r>
          </a:p>
        </p:txBody>
      </p:sp>
      <p:pic>
        <p:nvPicPr>
          <p:cNvPr id="11" name="Picture 10" descr="Diagram&#10;&#10;Description automatically generated">
            <a:extLst>
              <a:ext uri="{FF2B5EF4-FFF2-40B4-BE49-F238E27FC236}">
                <a16:creationId xmlns:a16="http://schemas.microsoft.com/office/drawing/2014/main" id="{75C35D0A-C241-E6A6-507E-ADD095FB7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4342" y="2086303"/>
            <a:ext cx="5877313" cy="3904594"/>
          </a:xfrm>
          <a:prstGeom prst="rect">
            <a:avLst/>
          </a:prstGeom>
        </p:spPr>
      </p:pic>
    </p:spTree>
    <p:extLst>
      <p:ext uri="{BB962C8B-B14F-4D97-AF65-F5344CB8AC3E}">
        <p14:creationId xmlns:p14="http://schemas.microsoft.com/office/powerpoint/2010/main" val="2521121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EEC7CE-873E-C047-E317-11E8D9953A70}"/>
              </a:ext>
            </a:extLst>
          </p:cNvPr>
          <p:cNvSpPr txBox="1"/>
          <p:nvPr/>
        </p:nvSpPr>
        <p:spPr>
          <a:xfrm>
            <a:off x="11111685" y="1099272"/>
            <a:ext cx="569343" cy="369332"/>
          </a:xfrm>
          <a:prstGeom prst="rect">
            <a:avLst/>
          </a:prstGeom>
          <a:noFill/>
        </p:spPr>
        <p:txBody>
          <a:bodyPr wrap="square" rtlCol="0">
            <a:spAutoFit/>
          </a:bodyPr>
          <a:lstStyle/>
          <a:p>
            <a:pPr algn="ctr"/>
            <a:r>
              <a:rPr lang="en-US" dirty="0"/>
              <a:t>5</a:t>
            </a:r>
          </a:p>
        </p:txBody>
      </p:sp>
      <p:sp>
        <p:nvSpPr>
          <p:cNvPr id="7" name="TextBox 6">
            <a:extLst>
              <a:ext uri="{FF2B5EF4-FFF2-40B4-BE49-F238E27FC236}">
                <a16:creationId xmlns:a16="http://schemas.microsoft.com/office/drawing/2014/main" id="{2E67B7A9-A972-2711-7734-9E9C045E64D3}"/>
              </a:ext>
            </a:extLst>
          </p:cNvPr>
          <p:cNvSpPr txBox="1"/>
          <p:nvPr/>
        </p:nvSpPr>
        <p:spPr>
          <a:xfrm>
            <a:off x="2406768" y="514497"/>
            <a:ext cx="6305909" cy="584775"/>
          </a:xfrm>
          <a:prstGeom prst="rect">
            <a:avLst/>
          </a:prstGeom>
          <a:noFill/>
        </p:spPr>
        <p:txBody>
          <a:bodyPr wrap="square" rtlCol="0">
            <a:spAutoFit/>
          </a:bodyPr>
          <a:lstStyle/>
          <a:p>
            <a:pPr algn="ctr"/>
            <a:r>
              <a:rPr lang="en-US" sz="3200" b="1" u="sng" dirty="0"/>
              <a:t>Tools Required</a:t>
            </a:r>
          </a:p>
        </p:txBody>
      </p:sp>
      <p:sp>
        <p:nvSpPr>
          <p:cNvPr id="2" name="TextBox 1">
            <a:extLst>
              <a:ext uri="{FF2B5EF4-FFF2-40B4-BE49-F238E27FC236}">
                <a16:creationId xmlns:a16="http://schemas.microsoft.com/office/drawing/2014/main" id="{756D3338-716B-5522-CCF8-73481DB6E0F6}"/>
              </a:ext>
            </a:extLst>
          </p:cNvPr>
          <p:cNvSpPr txBox="1"/>
          <p:nvPr/>
        </p:nvSpPr>
        <p:spPr>
          <a:xfrm>
            <a:off x="569937" y="1408386"/>
            <a:ext cx="9979572" cy="3416320"/>
          </a:xfrm>
          <a:prstGeom prst="rect">
            <a:avLst/>
          </a:prstGeom>
          <a:noFill/>
        </p:spPr>
        <p:txBody>
          <a:bodyPr wrap="square" rtlCol="0">
            <a:spAutoFit/>
          </a:bodyPr>
          <a:lstStyle/>
          <a:p>
            <a:pPr marL="342900" indent="-342900">
              <a:buFont typeface="+mj-lt"/>
              <a:buAutoNum type="arabicParenR"/>
            </a:pPr>
            <a:r>
              <a:rPr lang="en-US" u="sng" dirty="0"/>
              <a:t>Micro USB cable:</a:t>
            </a:r>
            <a:r>
              <a:rPr lang="en-US" dirty="0"/>
              <a:t> This will be connected to the PROG connector of the Zedboard and is needed to load the fabric logic as we’ll move forward.</a:t>
            </a:r>
          </a:p>
          <a:p>
            <a:pPr marL="342900" indent="-342900">
              <a:buFont typeface="+mj-lt"/>
              <a:buAutoNum type="arabicParenR"/>
            </a:pPr>
            <a:r>
              <a:rPr lang="en-US" u="sng" dirty="0"/>
              <a:t>Zedboard:</a:t>
            </a:r>
            <a:r>
              <a:rPr lang="en-US" dirty="0"/>
              <a:t> Development board procured via the department of Electrical Engineering at CSUN. It is a convenient, well documented board that runs an ARM processor for managing the PS side.</a:t>
            </a:r>
          </a:p>
          <a:p>
            <a:pPr marL="342900" indent="-342900">
              <a:buFont typeface="+mj-lt"/>
              <a:buAutoNum type="arabicParenR"/>
            </a:pPr>
            <a:r>
              <a:rPr lang="en-US" u="sng" dirty="0"/>
              <a:t>OV7670 </a:t>
            </a:r>
            <a:r>
              <a:rPr lang="en-US" u="sng" dirty="0" err="1"/>
              <a:t>pmod</a:t>
            </a:r>
            <a:r>
              <a:rPr lang="en-US" u="sng" dirty="0"/>
              <a:t>:</a:t>
            </a:r>
            <a:r>
              <a:rPr lang="en-US" dirty="0"/>
              <a:t> This is the Camera module utilized for the project</a:t>
            </a:r>
          </a:p>
          <a:p>
            <a:pPr marL="342900" indent="-342900">
              <a:buFont typeface="+mj-lt"/>
              <a:buAutoNum type="arabicParenR"/>
            </a:pPr>
            <a:r>
              <a:rPr lang="en-US" u="sng" dirty="0"/>
              <a:t>Connecting cables:</a:t>
            </a:r>
            <a:r>
              <a:rPr lang="en-US" dirty="0"/>
              <a:t> Simple cables to connect the OV7670 camera unit</a:t>
            </a:r>
          </a:p>
          <a:p>
            <a:r>
              <a:rPr lang="en-US" dirty="0"/>
              <a:t>     to the board interfaces of JA and JB.</a:t>
            </a:r>
            <a:endParaRPr lang="en-US" u="sng" dirty="0"/>
          </a:p>
          <a:p>
            <a:pPr marL="342900" indent="-342900">
              <a:buFont typeface="+mj-lt"/>
              <a:buAutoNum type="arabicParenR" startAt="5"/>
            </a:pPr>
            <a:r>
              <a:rPr lang="en-US" u="sng" dirty="0"/>
              <a:t>VGA cable:</a:t>
            </a:r>
            <a:r>
              <a:rPr lang="en-US" dirty="0"/>
              <a:t> This will carry the output to Its destination.</a:t>
            </a:r>
          </a:p>
          <a:p>
            <a:pPr marL="342900" indent="-342900">
              <a:buFont typeface="+mj-lt"/>
              <a:buAutoNum type="arabicParenR" startAt="5"/>
            </a:pPr>
            <a:r>
              <a:rPr lang="en-US" u="sng" dirty="0"/>
              <a:t>Monitor:</a:t>
            </a:r>
            <a:r>
              <a:rPr lang="en-US" dirty="0"/>
              <a:t> This will be needed to view the final output.</a:t>
            </a:r>
          </a:p>
          <a:p>
            <a:pPr marL="342900" indent="-342900">
              <a:buFont typeface="+mj-lt"/>
              <a:buAutoNum type="arabicParenR" startAt="5"/>
            </a:pPr>
            <a:r>
              <a:rPr lang="en-US" u="sng" dirty="0"/>
              <a:t>Vivado IDE:</a:t>
            </a:r>
            <a:r>
              <a:rPr lang="en-US" dirty="0"/>
              <a:t> Needs no introduction by now.</a:t>
            </a:r>
            <a:endParaRPr lang="en-US" u="sng" dirty="0"/>
          </a:p>
          <a:p>
            <a:pPr marL="285750" indent="-285750">
              <a:buFont typeface="Arial" panose="020B0604020202020204" pitchFamily="34" charset="0"/>
              <a:buChar char="•"/>
            </a:pPr>
            <a:endParaRPr lang="en-US" u="sng" dirty="0"/>
          </a:p>
        </p:txBody>
      </p:sp>
      <p:pic>
        <p:nvPicPr>
          <p:cNvPr id="8" name="Picture 7" descr="A picture containing metalware&#10;&#10;Description automatically generated">
            <a:extLst>
              <a:ext uri="{FF2B5EF4-FFF2-40B4-BE49-F238E27FC236}">
                <a16:creationId xmlns:a16="http://schemas.microsoft.com/office/drawing/2014/main" id="{5C7AC2AC-1FC1-EED5-9DF6-5489B9ED6FD3}"/>
              </a:ext>
            </a:extLst>
          </p:cNvPr>
          <p:cNvPicPr>
            <a:picLocks noChangeAspect="1"/>
          </p:cNvPicPr>
          <p:nvPr/>
        </p:nvPicPr>
        <p:blipFill rotWithShape="1">
          <a:blip r:embed="rId2">
            <a:extLst>
              <a:ext uri="{28A0092B-C50C-407E-A947-70E740481C1C}">
                <a14:useLocalDpi xmlns:a14="http://schemas.microsoft.com/office/drawing/2010/main" val="0"/>
              </a:ext>
            </a:extLst>
          </a:blip>
          <a:srcRect l="6843" t="11747" r="7088" b="11257"/>
          <a:stretch/>
        </p:blipFill>
        <p:spPr>
          <a:xfrm>
            <a:off x="2827283" y="4624552"/>
            <a:ext cx="1844565" cy="1650124"/>
          </a:xfrm>
          <a:prstGeom prst="rect">
            <a:avLst/>
          </a:prstGeom>
        </p:spPr>
      </p:pic>
      <p:pic>
        <p:nvPicPr>
          <p:cNvPr id="10" name="Picture 9" descr="A picture containing electronics, circuit&#10;&#10;Description automatically generated">
            <a:extLst>
              <a:ext uri="{FF2B5EF4-FFF2-40B4-BE49-F238E27FC236}">
                <a16:creationId xmlns:a16="http://schemas.microsoft.com/office/drawing/2014/main" id="{E1F4C061-3FD1-9926-C650-5FA409412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9090" y="2839152"/>
            <a:ext cx="3614176" cy="2919576"/>
          </a:xfrm>
          <a:prstGeom prst="rect">
            <a:avLst/>
          </a:prstGeom>
        </p:spPr>
      </p:pic>
      <p:sp>
        <p:nvSpPr>
          <p:cNvPr id="11" name="TextBox 10">
            <a:extLst>
              <a:ext uri="{FF2B5EF4-FFF2-40B4-BE49-F238E27FC236}">
                <a16:creationId xmlns:a16="http://schemas.microsoft.com/office/drawing/2014/main" id="{AC668AF5-9336-40F9-FF25-4434C328AE06}"/>
              </a:ext>
            </a:extLst>
          </p:cNvPr>
          <p:cNvSpPr txBox="1"/>
          <p:nvPr/>
        </p:nvSpPr>
        <p:spPr>
          <a:xfrm>
            <a:off x="8219089" y="5758728"/>
            <a:ext cx="3614177" cy="338554"/>
          </a:xfrm>
          <a:prstGeom prst="rect">
            <a:avLst/>
          </a:prstGeom>
          <a:noFill/>
          <a:ln w="28575">
            <a:solidFill>
              <a:schemeClr val="tx1"/>
            </a:solidFill>
          </a:ln>
        </p:spPr>
        <p:txBody>
          <a:bodyPr wrap="square" rtlCol="0">
            <a:spAutoFit/>
          </a:bodyPr>
          <a:lstStyle/>
          <a:p>
            <a:pPr algn="ctr"/>
            <a:r>
              <a:rPr lang="en-US" sz="1600" dirty="0"/>
              <a:t>Digilent Zedboard Zynq-7000</a:t>
            </a:r>
          </a:p>
        </p:txBody>
      </p:sp>
      <p:sp>
        <p:nvSpPr>
          <p:cNvPr id="12" name="TextBox 11">
            <a:extLst>
              <a:ext uri="{FF2B5EF4-FFF2-40B4-BE49-F238E27FC236}">
                <a16:creationId xmlns:a16="http://schemas.microsoft.com/office/drawing/2014/main" id="{AE1E0FA2-FA00-56BB-554B-A6480E791E6A}"/>
              </a:ext>
            </a:extLst>
          </p:cNvPr>
          <p:cNvSpPr txBox="1"/>
          <p:nvPr/>
        </p:nvSpPr>
        <p:spPr>
          <a:xfrm>
            <a:off x="2827283" y="6274676"/>
            <a:ext cx="1844565" cy="338554"/>
          </a:xfrm>
          <a:prstGeom prst="rect">
            <a:avLst/>
          </a:prstGeom>
          <a:noFill/>
          <a:ln w="28575">
            <a:solidFill>
              <a:schemeClr val="tx1"/>
            </a:solidFill>
          </a:ln>
        </p:spPr>
        <p:txBody>
          <a:bodyPr wrap="square" rtlCol="0">
            <a:spAutoFit/>
          </a:bodyPr>
          <a:lstStyle/>
          <a:p>
            <a:pPr algn="ctr"/>
            <a:r>
              <a:rPr lang="en-US" sz="1600" dirty="0"/>
              <a:t>OV7670 Camera</a:t>
            </a:r>
          </a:p>
        </p:txBody>
      </p:sp>
    </p:spTree>
    <p:extLst>
      <p:ext uri="{BB962C8B-B14F-4D97-AF65-F5344CB8AC3E}">
        <p14:creationId xmlns:p14="http://schemas.microsoft.com/office/powerpoint/2010/main" val="1896993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88018-94BC-2F0B-A35E-7318A6906DB4}"/>
              </a:ext>
            </a:extLst>
          </p:cNvPr>
          <p:cNvSpPr txBox="1"/>
          <p:nvPr/>
        </p:nvSpPr>
        <p:spPr>
          <a:xfrm>
            <a:off x="2943044" y="514497"/>
            <a:ext cx="6305909" cy="584775"/>
          </a:xfrm>
          <a:prstGeom prst="rect">
            <a:avLst/>
          </a:prstGeom>
          <a:noFill/>
        </p:spPr>
        <p:txBody>
          <a:bodyPr wrap="square" rtlCol="0">
            <a:spAutoFit/>
          </a:bodyPr>
          <a:lstStyle/>
          <a:p>
            <a:pPr algn="ctr"/>
            <a:r>
              <a:rPr lang="en-US" sz="3200" b="1" u="sng" dirty="0"/>
              <a:t>VHDL &amp; IP files hierarchy</a:t>
            </a:r>
          </a:p>
        </p:txBody>
      </p:sp>
      <p:sp>
        <p:nvSpPr>
          <p:cNvPr id="3" name="TextBox 2">
            <a:extLst>
              <a:ext uri="{FF2B5EF4-FFF2-40B4-BE49-F238E27FC236}">
                <a16:creationId xmlns:a16="http://schemas.microsoft.com/office/drawing/2014/main" id="{8B064706-5B89-9BD7-5A26-92E09A5FDA84}"/>
              </a:ext>
            </a:extLst>
          </p:cNvPr>
          <p:cNvSpPr txBox="1"/>
          <p:nvPr/>
        </p:nvSpPr>
        <p:spPr>
          <a:xfrm>
            <a:off x="11111685" y="1099272"/>
            <a:ext cx="569343" cy="369332"/>
          </a:xfrm>
          <a:prstGeom prst="rect">
            <a:avLst/>
          </a:prstGeom>
          <a:noFill/>
        </p:spPr>
        <p:txBody>
          <a:bodyPr wrap="square" rtlCol="0">
            <a:spAutoFit/>
          </a:bodyPr>
          <a:lstStyle/>
          <a:p>
            <a:pPr algn="ctr"/>
            <a:r>
              <a:rPr lang="en-US" dirty="0"/>
              <a:t>6</a:t>
            </a:r>
          </a:p>
        </p:txBody>
      </p:sp>
      <p:pic>
        <p:nvPicPr>
          <p:cNvPr id="8" name="Picture 7" descr="Graphical user interface, text, application, email&#10;&#10;Description automatically generated">
            <a:extLst>
              <a:ext uri="{FF2B5EF4-FFF2-40B4-BE49-F238E27FC236}">
                <a16:creationId xmlns:a16="http://schemas.microsoft.com/office/drawing/2014/main" id="{5CEA1B44-7D31-D60F-316F-98AF754D4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14" y="1279417"/>
            <a:ext cx="4806059" cy="4696830"/>
          </a:xfrm>
          <a:prstGeom prst="rect">
            <a:avLst/>
          </a:prstGeom>
        </p:spPr>
      </p:pic>
      <p:sp>
        <p:nvSpPr>
          <p:cNvPr id="9" name="TextBox 8">
            <a:extLst>
              <a:ext uri="{FF2B5EF4-FFF2-40B4-BE49-F238E27FC236}">
                <a16:creationId xmlns:a16="http://schemas.microsoft.com/office/drawing/2014/main" id="{09CD7165-7A48-7129-7050-BF056B1600A3}"/>
              </a:ext>
            </a:extLst>
          </p:cNvPr>
          <p:cNvSpPr txBox="1"/>
          <p:nvPr/>
        </p:nvSpPr>
        <p:spPr>
          <a:xfrm>
            <a:off x="5921375" y="2535404"/>
            <a:ext cx="584253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image on the left depicts the hierarchy of the design files involved in my project.</a:t>
            </a:r>
          </a:p>
          <a:p>
            <a:endParaRPr lang="en-US" dirty="0"/>
          </a:p>
          <a:p>
            <a:r>
              <a:rPr lang="en-US" u="sng" dirty="0"/>
              <a:t>Things to note here:</a:t>
            </a:r>
          </a:p>
          <a:p>
            <a:endParaRPr lang="en-US" u="sng" dirty="0"/>
          </a:p>
          <a:p>
            <a:pPr marL="285750" indent="-285750">
              <a:buFont typeface="Arial" panose="020B0604020202020204" pitchFamily="34" charset="0"/>
              <a:buChar char="•"/>
            </a:pPr>
            <a:r>
              <a:rPr lang="en-US" dirty="0"/>
              <a:t>IPs used in my project: Clocking Wizard, BRAM.</a:t>
            </a:r>
          </a:p>
          <a:p>
            <a:pPr marL="285750" indent="-285750">
              <a:buFont typeface="Arial" panose="020B0604020202020204" pitchFamily="34" charset="0"/>
              <a:buChar char="•"/>
            </a:pPr>
            <a:r>
              <a:rPr lang="en-US" dirty="0"/>
              <a:t>Controller module consists of two internal modules: i2c_sender and ov7670_registers.</a:t>
            </a:r>
          </a:p>
        </p:txBody>
      </p:sp>
      <p:sp>
        <p:nvSpPr>
          <p:cNvPr id="10" name="TextBox 9">
            <a:extLst>
              <a:ext uri="{FF2B5EF4-FFF2-40B4-BE49-F238E27FC236}">
                <a16:creationId xmlns:a16="http://schemas.microsoft.com/office/drawing/2014/main" id="{CA71079A-8EBC-9820-0162-31D661681F6E}"/>
              </a:ext>
            </a:extLst>
          </p:cNvPr>
          <p:cNvSpPr txBox="1"/>
          <p:nvPr/>
        </p:nvSpPr>
        <p:spPr>
          <a:xfrm>
            <a:off x="540014" y="5987115"/>
            <a:ext cx="4806059" cy="338554"/>
          </a:xfrm>
          <a:prstGeom prst="rect">
            <a:avLst/>
          </a:prstGeom>
          <a:noFill/>
          <a:ln w="28575">
            <a:solidFill>
              <a:schemeClr val="tx1"/>
            </a:solidFill>
          </a:ln>
        </p:spPr>
        <p:txBody>
          <a:bodyPr wrap="square" rtlCol="0">
            <a:spAutoFit/>
          </a:bodyPr>
          <a:lstStyle/>
          <a:p>
            <a:pPr algn="ctr"/>
            <a:r>
              <a:rPr lang="en-US" sz="1600" dirty="0"/>
              <a:t>Source files hierarchy</a:t>
            </a:r>
          </a:p>
        </p:txBody>
      </p:sp>
    </p:spTree>
    <p:extLst>
      <p:ext uri="{BB962C8B-B14F-4D97-AF65-F5344CB8AC3E}">
        <p14:creationId xmlns:p14="http://schemas.microsoft.com/office/powerpoint/2010/main" val="1790101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88018-94BC-2F0B-A35E-7318A6906DB4}"/>
              </a:ext>
            </a:extLst>
          </p:cNvPr>
          <p:cNvSpPr txBox="1"/>
          <p:nvPr/>
        </p:nvSpPr>
        <p:spPr>
          <a:xfrm>
            <a:off x="2943044" y="514497"/>
            <a:ext cx="6305909" cy="584775"/>
          </a:xfrm>
          <a:prstGeom prst="rect">
            <a:avLst/>
          </a:prstGeom>
          <a:noFill/>
        </p:spPr>
        <p:txBody>
          <a:bodyPr wrap="square" rtlCol="0">
            <a:spAutoFit/>
          </a:bodyPr>
          <a:lstStyle/>
          <a:p>
            <a:pPr algn="ctr"/>
            <a:r>
              <a:rPr lang="en-US" sz="3200" b="1" u="sng" dirty="0"/>
              <a:t>Top-Level RTL Schematic</a:t>
            </a:r>
          </a:p>
        </p:txBody>
      </p:sp>
      <p:sp>
        <p:nvSpPr>
          <p:cNvPr id="3" name="TextBox 2">
            <a:extLst>
              <a:ext uri="{FF2B5EF4-FFF2-40B4-BE49-F238E27FC236}">
                <a16:creationId xmlns:a16="http://schemas.microsoft.com/office/drawing/2014/main" id="{8B064706-5B89-9BD7-5A26-92E09A5FDA84}"/>
              </a:ext>
            </a:extLst>
          </p:cNvPr>
          <p:cNvSpPr txBox="1"/>
          <p:nvPr/>
        </p:nvSpPr>
        <p:spPr>
          <a:xfrm>
            <a:off x="11111685" y="1099272"/>
            <a:ext cx="569343" cy="369332"/>
          </a:xfrm>
          <a:prstGeom prst="rect">
            <a:avLst/>
          </a:prstGeom>
          <a:noFill/>
        </p:spPr>
        <p:txBody>
          <a:bodyPr wrap="square" rtlCol="0">
            <a:spAutoFit/>
          </a:bodyPr>
          <a:lstStyle/>
          <a:p>
            <a:pPr algn="ctr"/>
            <a:r>
              <a:rPr lang="en-US" dirty="0"/>
              <a:t>7</a:t>
            </a:r>
          </a:p>
        </p:txBody>
      </p:sp>
      <p:pic>
        <p:nvPicPr>
          <p:cNvPr id="5" name="Picture 4" descr="Diagram&#10;&#10;Description automatically generated with medium confidence">
            <a:extLst>
              <a:ext uri="{FF2B5EF4-FFF2-40B4-BE49-F238E27FC236}">
                <a16:creationId xmlns:a16="http://schemas.microsoft.com/office/drawing/2014/main" id="{13DDB5AE-0C5D-7A7E-7F71-305412B6E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83" y="2036480"/>
            <a:ext cx="11969833" cy="3258005"/>
          </a:xfrm>
          <a:prstGeom prst="rect">
            <a:avLst/>
          </a:prstGeom>
        </p:spPr>
      </p:pic>
      <p:sp>
        <p:nvSpPr>
          <p:cNvPr id="6" name="TextBox 5">
            <a:extLst>
              <a:ext uri="{FF2B5EF4-FFF2-40B4-BE49-F238E27FC236}">
                <a16:creationId xmlns:a16="http://schemas.microsoft.com/office/drawing/2014/main" id="{565F1073-446A-5A27-6584-690CECCCA2E2}"/>
              </a:ext>
            </a:extLst>
          </p:cNvPr>
          <p:cNvSpPr txBox="1"/>
          <p:nvPr/>
        </p:nvSpPr>
        <p:spPr>
          <a:xfrm>
            <a:off x="111083" y="5294485"/>
            <a:ext cx="11969833" cy="338554"/>
          </a:xfrm>
          <a:prstGeom prst="rect">
            <a:avLst/>
          </a:prstGeom>
          <a:noFill/>
          <a:ln w="28575">
            <a:solidFill>
              <a:schemeClr val="tx1"/>
            </a:solidFill>
          </a:ln>
        </p:spPr>
        <p:txBody>
          <a:bodyPr wrap="square" rtlCol="0">
            <a:spAutoFit/>
          </a:bodyPr>
          <a:lstStyle/>
          <a:p>
            <a:pPr algn="ctr"/>
            <a:r>
              <a:rPr lang="en-US" sz="1600" dirty="0"/>
              <a:t>RTL Schematic for Implementation</a:t>
            </a:r>
          </a:p>
        </p:txBody>
      </p:sp>
    </p:spTree>
    <p:extLst>
      <p:ext uri="{BB962C8B-B14F-4D97-AF65-F5344CB8AC3E}">
        <p14:creationId xmlns:p14="http://schemas.microsoft.com/office/powerpoint/2010/main" val="4283783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EEC7CE-873E-C047-E317-11E8D9953A70}"/>
              </a:ext>
            </a:extLst>
          </p:cNvPr>
          <p:cNvSpPr txBox="1"/>
          <p:nvPr/>
        </p:nvSpPr>
        <p:spPr>
          <a:xfrm>
            <a:off x="11111685" y="1099272"/>
            <a:ext cx="569343" cy="369332"/>
          </a:xfrm>
          <a:prstGeom prst="rect">
            <a:avLst/>
          </a:prstGeom>
          <a:noFill/>
        </p:spPr>
        <p:txBody>
          <a:bodyPr wrap="square" rtlCol="0">
            <a:spAutoFit/>
          </a:bodyPr>
          <a:lstStyle/>
          <a:p>
            <a:pPr algn="ctr"/>
            <a:r>
              <a:rPr lang="en-US" dirty="0"/>
              <a:t>8</a:t>
            </a:r>
          </a:p>
        </p:txBody>
      </p:sp>
      <p:sp>
        <p:nvSpPr>
          <p:cNvPr id="7" name="TextBox 6">
            <a:extLst>
              <a:ext uri="{FF2B5EF4-FFF2-40B4-BE49-F238E27FC236}">
                <a16:creationId xmlns:a16="http://schemas.microsoft.com/office/drawing/2014/main" id="{2E67B7A9-A972-2711-7734-9E9C045E64D3}"/>
              </a:ext>
            </a:extLst>
          </p:cNvPr>
          <p:cNvSpPr txBox="1"/>
          <p:nvPr/>
        </p:nvSpPr>
        <p:spPr>
          <a:xfrm>
            <a:off x="2943045" y="514497"/>
            <a:ext cx="6305909" cy="584775"/>
          </a:xfrm>
          <a:prstGeom prst="rect">
            <a:avLst/>
          </a:prstGeom>
          <a:noFill/>
        </p:spPr>
        <p:txBody>
          <a:bodyPr wrap="square" rtlCol="0">
            <a:spAutoFit/>
          </a:bodyPr>
          <a:lstStyle/>
          <a:p>
            <a:pPr algn="ctr"/>
            <a:r>
              <a:rPr lang="en-US" sz="3200" b="1" u="sng" dirty="0"/>
              <a:t>Deeper Look into OV7670 Pmod</a:t>
            </a:r>
          </a:p>
        </p:txBody>
      </p:sp>
      <p:sp>
        <p:nvSpPr>
          <p:cNvPr id="2" name="TextBox 1">
            <a:extLst>
              <a:ext uri="{FF2B5EF4-FFF2-40B4-BE49-F238E27FC236}">
                <a16:creationId xmlns:a16="http://schemas.microsoft.com/office/drawing/2014/main" id="{66D65724-FFD8-B50F-3597-771C822D9242}"/>
              </a:ext>
            </a:extLst>
          </p:cNvPr>
          <p:cNvSpPr txBox="1"/>
          <p:nvPr/>
        </p:nvSpPr>
        <p:spPr>
          <a:xfrm>
            <a:off x="367862" y="1371600"/>
            <a:ext cx="9974317" cy="646331"/>
          </a:xfrm>
          <a:prstGeom prst="rect">
            <a:avLst/>
          </a:prstGeom>
          <a:noFill/>
        </p:spPr>
        <p:txBody>
          <a:bodyPr wrap="square" rtlCol="0">
            <a:spAutoFit/>
          </a:bodyPr>
          <a:lstStyle/>
          <a:p>
            <a:r>
              <a:rPr lang="en-US" dirty="0"/>
              <a:t>My guide for this project was the reference manual for the Pmod: OV7670/OV7171 CMOS VGA (640x480) CameraChip Implementation Guide [2].</a:t>
            </a:r>
          </a:p>
        </p:txBody>
      </p:sp>
      <p:pic>
        <p:nvPicPr>
          <p:cNvPr id="5" name="Picture 4" descr="Diagram&#10;&#10;Description automatically generated">
            <a:extLst>
              <a:ext uri="{FF2B5EF4-FFF2-40B4-BE49-F238E27FC236}">
                <a16:creationId xmlns:a16="http://schemas.microsoft.com/office/drawing/2014/main" id="{13FAAB4F-011A-E211-4577-C9A8FCB48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834" y="2243950"/>
            <a:ext cx="6492194" cy="3662874"/>
          </a:xfrm>
          <a:prstGeom prst="rect">
            <a:avLst/>
          </a:prstGeom>
        </p:spPr>
      </p:pic>
      <p:sp>
        <p:nvSpPr>
          <p:cNvPr id="12" name="TextBox 11">
            <a:extLst>
              <a:ext uri="{FF2B5EF4-FFF2-40B4-BE49-F238E27FC236}">
                <a16:creationId xmlns:a16="http://schemas.microsoft.com/office/drawing/2014/main" id="{12C042DF-BDD1-798B-0ED4-BE88093685E7}"/>
              </a:ext>
            </a:extLst>
          </p:cNvPr>
          <p:cNvSpPr txBox="1"/>
          <p:nvPr/>
        </p:nvSpPr>
        <p:spPr>
          <a:xfrm>
            <a:off x="5188834" y="5906824"/>
            <a:ext cx="6492194" cy="338554"/>
          </a:xfrm>
          <a:prstGeom prst="rect">
            <a:avLst/>
          </a:prstGeom>
          <a:noFill/>
          <a:ln w="28575">
            <a:solidFill>
              <a:schemeClr val="tx1"/>
            </a:solidFill>
          </a:ln>
        </p:spPr>
        <p:txBody>
          <a:bodyPr wrap="square" rtlCol="0">
            <a:spAutoFit/>
          </a:bodyPr>
          <a:lstStyle/>
          <a:p>
            <a:pPr algn="ctr"/>
            <a:r>
              <a:rPr lang="en-US" sz="1600" dirty="0"/>
              <a:t>Functional Block Diagram: OV7670 Camera</a:t>
            </a:r>
          </a:p>
        </p:txBody>
      </p:sp>
      <p:sp>
        <p:nvSpPr>
          <p:cNvPr id="13" name="TextBox 12">
            <a:extLst>
              <a:ext uri="{FF2B5EF4-FFF2-40B4-BE49-F238E27FC236}">
                <a16:creationId xmlns:a16="http://schemas.microsoft.com/office/drawing/2014/main" id="{096525A4-5BF2-142D-6FF6-26449E09630F}"/>
              </a:ext>
            </a:extLst>
          </p:cNvPr>
          <p:cNvSpPr txBox="1"/>
          <p:nvPr/>
        </p:nvSpPr>
        <p:spPr>
          <a:xfrm>
            <a:off x="367861" y="2186152"/>
            <a:ext cx="4771697" cy="3693319"/>
          </a:xfrm>
          <a:prstGeom prst="rect">
            <a:avLst/>
          </a:prstGeom>
          <a:noFill/>
        </p:spPr>
        <p:txBody>
          <a:bodyPr wrap="square" rtlCol="0">
            <a:spAutoFit/>
          </a:bodyPr>
          <a:lstStyle/>
          <a:p>
            <a:r>
              <a:rPr lang="en-US" u="sng" dirty="0"/>
              <a:t>Things to note in the block diagram:</a:t>
            </a:r>
          </a:p>
          <a:p>
            <a:endParaRPr lang="en-US" dirty="0"/>
          </a:p>
          <a:p>
            <a:pPr marL="285750" indent="-285750">
              <a:buFont typeface="Arial" panose="020B0604020202020204" pitchFamily="34" charset="0"/>
              <a:buChar char="•"/>
            </a:pPr>
            <a:r>
              <a:rPr lang="en-US" dirty="0"/>
              <a:t>Video Timing Generator: takes an input XCLK – which comes from my clk_wiz_3 (50Mhz) and generates PCLK among others as outputs. PCLK will inform our system of the rate at which data will arrive from the Pmod and can be scaled via register settings.</a:t>
            </a:r>
          </a:p>
          <a:p>
            <a:pPr marL="285750" indent="-285750">
              <a:buFont typeface="Arial" panose="020B0604020202020204" pitchFamily="34" charset="0"/>
              <a:buChar char="•"/>
            </a:pPr>
            <a:r>
              <a:rPr lang="en-US" dirty="0"/>
              <a:t>Registers: The set of registers needs to be initialized and be set according to a preset standard depending on what mode of output you want to implement.</a:t>
            </a:r>
          </a:p>
        </p:txBody>
      </p:sp>
    </p:spTree>
    <p:extLst>
      <p:ext uri="{BB962C8B-B14F-4D97-AF65-F5344CB8AC3E}">
        <p14:creationId xmlns:p14="http://schemas.microsoft.com/office/powerpoint/2010/main" val="2692943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88018-94BC-2F0B-A35E-7318A6906DB4}"/>
              </a:ext>
            </a:extLst>
          </p:cNvPr>
          <p:cNvSpPr txBox="1"/>
          <p:nvPr/>
        </p:nvSpPr>
        <p:spPr>
          <a:xfrm>
            <a:off x="2943044" y="514497"/>
            <a:ext cx="6305909" cy="584775"/>
          </a:xfrm>
          <a:prstGeom prst="rect">
            <a:avLst/>
          </a:prstGeom>
          <a:noFill/>
        </p:spPr>
        <p:txBody>
          <a:bodyPr wrap="square" rtlCol="0">
            <a:spAutoFit/>
          </a:bodyPr>
          <a:lstStyle/>
          <a:p>
            <a:pPr algn="ctr"/>
            <a:r>
              <a:rPr lang="en-US" sz="3200" b="1" u="sng" dirty="0"/>
              <a:t>Clocking Module</a:t>
            </a:r>
          </a:p>
        </p:txBody>
      </p:sp>
      <p:sp>
        <p:nvSpPr>
          <p:cNvPr id="3" name="TextBox 2">
            <a:extLst>
              <a:ext uri="{FF2B5EF4-FFF2-40B4-BE49-F238E27FC236}">
                <a16:creationId xmlns:a16="http://schemas.microsoft.com/office/drawing/2014/main" id="{8B064706-5B89-9BD7-5A26-92E09A5FDA84}"/>
              </a:ext>
            </a:extLst>
          </p:cNvPr>
          <p:cNvSpPr txBox="1"/>
          <p:nvPr/>
        </p:nvSpPr>
        <p:spPr>
          <a:xfrm>
            <a:off x="11111685" y="1099272"/>
            <a:ext cx="569343" cy="369332"/>
          </a:xfrm>
          <a:prstGeom prst="rect">
            <a:avLst/>
          </a:prstGeom>
          <a:noFill/>
        </p:spPr>
        <p:txBody>
          <a:bodyPr wrap="square" rtlCol="0">
            <a:spAutoFit/>
          </a:bodyPr>
          <a:lstStyle/>
          <a:p>
            <a:pPr algn="ctr"/>
            <a:r>
              <a:rPr lang="en-US" dirty="0"/>
              <a:t>9</a:t>
            </a:r>
          </a:p>
        </p:txBody>
      </p:sp>
      <p:pic>
        <p:nvPicPr>
          <p:cNvPr id="5" name="Picture 4" descr="Graphical user interface, application, table&#10;&#10;Description automatically generated">
            <a:extLst>
              <a:ext uri="{FF2B5EF4-FFF2-40B4-BE49-F238E27FC236}">
                <a16:creationId xmlns:a16="http://schemas.microsoft.com/office/drawing/2014/main" id="{6C4964F9-CC50-AC5D-B070-345D8A62A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663" y="2075812"/>
            <a:ext cx="6832531" cy="3682916"/>
          </a:xfrm>
          <a:prstGeom prst="rect">
            <a:avLst/>
          </a:prstGeom>
        </p:spPr>
      </p:pic>
      <p:sp>
        <p:nvSpPr>
          <p:cNvPr id="6" name="TextBox 5">
            <a:extLst>
              <a:ext uri="{FF2B5EF4-FFF2-40B4-BE49-F238E27FC236}">
                <a16:creationId xmlns:a16="http://schemas.microsoft.com/office/drawing/2014/main" id="{A83EC182-81D5-CD8A-CCDF-0847385D430C}"/>
              </a:ext>
            </a:extLst>
          </p:cNvPr>
          <p:cNvSpPr txBox="1"/>
          <p:nvPr/>
        </p:nvSpPr>
        <p:spPr>
          <a:xfrm>
            <a:off x="5016662" y="5758728"/>
            <a:ext cx="6832531" cy="338554"/>
          </a:xfrm>
          <a:prstGeom prst="rect">
            <a:avLst/>
          </a:prstGeom>
          <a:noFill/>
          <a:ln w="28575">
            <a:solidFill>
              <a:schemeClr val="tx1"/>
            </a:solidFill>
          </a:ln>
        </p:spPr>
        <p:txBody>
          <a:bodyPr wrap="square" rtlCol="0">
            <a:spAutoFit/>
          </a:bodyPr>
          <a:lstStyle/>
          <a:p>
            <a:pPr algn="ctr"/>
            <a:r>
              <a:rPr lang="en-US" sz="1600" dirty="0"/>
              <a:t>Output Settings for Clocking Wizard IP</a:t>
            </a:r>
          </a:p>
        </p:txBody>
      </p:sp>
      <p:sp>
        <p:nvSpPr>
          <p:cNvPr id="7" name="TextBox 6">
            <a:extLst>
              <a:ext uri="{FF2B5EF4-FFF2-40B4-BE49-F238E27FC236}">
                <a16:creationId xmlns:a16="http://schemas.microsoft.com/office/drawing/2014/main" id="{F92783E9-E460-CAA6-03D9-C671CB3E13B7}"/>
              </a:ext>
            </a:extLst>
          </p:cNvPr>
          <p:cNvSpPr txBox="1"/>
          <p:nvPr/>
        </p:nvSpPr>
        <p:spPr>
          <a:xfrm>
            <a:off x="199695" y="2075812"/>
            <a:ext cx="4866291"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For providing a clock to my synchronous components I utilized the IP: Clocking Wizard.</a:t>
            </a:r>
          </a:p>
          <a:p>
            <a:pPr marL="285750" indent="-285750">
              <a:buFont typeface="Arial" panose="020B0604020202020204" pitchFamily="34" charset="0"/>
              <a:buChar char="•"/>
            </a:pPr>
            <a:r>
              <a:rPr lang="en-US" dirty="0"/>
              <a:t>But this IP does not generate a clock signal from nothing, it still requires an input clock which it will then modify into our requirements.</a:t>
            </a:r>
          </a:p>
          <a:p>
            <a:pPr marL="285750" indent="-285750">
              <a:buFont typeface="Arial" panose="020B0604020202020204" pitchFamily="34" charset="0"/>
              <a:buChar char="•"/>
            </a:pPr>
            <a:r>
              <a:rPr lang="en-US" dirty="0"/>
              <a:t>Possible clock sources on Zedboard: </a:t>
            </a:r>
            <a:r>
              <a:rPr lang="en-US" u="sng" dirty="0"/>
              <a:t>ZYNQ7 Processing System IP block</a:t>
            </a:r>
            <a:r>
              <a:rPr lang="en-US" dirty="0"/>
              <a:t> or </a:t>
            </a:r>
            <a:r>
              <a:rPr lang="en-US" u="sng" dirty="0"/>
              <a:t>An on-board 100 MHz oscillator (IC17, Fox 767-100-136)</a:t>
            </a:r>
            <a:r>
              <a:rPr lang="en-US" dirty="0"/>
              <a:t> which supplies the PL subsystem clock input on bank 13, pin </a:t>
            </a:r>
            <a:r>
              <a:rPr lang="en-US" u="sng" dirty="0"/>
              <a:t>Y9</a:t>
            </a:r>
          </a:p>
          <a:p>
            <a:pPr marL="285750" indent="-285750">
              <a:buFont typeface="Arial" panose="020B0604020202020204" pitchFamily="34" charset="0"/>
              <a:buChar char="•"/>
            </a:pPr>
            <a:r>
              <a:rPr lang="en-US" dirty="0"/>
              <a:t>We use two clocking frequencies in our design 25 </a:t>
            </a:r>
            <a:r>
              <a:rPr lang="en-US" dirty="0" err="1"/>
              <a:t>Mhz</a:t>
            </a:r>
            <a:r>
              <a:rPr lang="en-US" dirty="0"/>
              <a:t> and 50 Mhz.</a:t>
            </a:r>
          </a:p>
        </p:txBody>
      </p:sp>
    </p:spTree>
    <p:extLst>
      <p:ext uri="{BB962C8B-B14F-4D97-AF65-F5344CB8AC3E}">
        <p14:creationId xmlns:p14="http://schemas.microsoft.com/office/powerpoint/2010/main" val="205205912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4887</TotalTime>
  <Words>2014</Words>
  <Application>Microsoft Office PowerPoint</Application>
  <PresentationFormat>Widescreen</PresentationFormat>
  <Paragraphs>172</Paragraphs>
  <Slides>23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Trebuchet MS</vt:lpstr>
      <vt:lpstr>Berlin</vt:lpstr>
      <vt:lpstr>FINAL PROJECT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PRESENTATION</dc:title>
  <dc:creator>Hardik Singh</dc:creator>
  <cp:lastModifiedBy>Hardik Singh</cp:lastModifiedBy>
  <cp:revision>178</cp:revision>
  <dcterms:created xsi:type="dcterms:W3CDTF">2022-05-10T06:21:05Z</dcterms:created>
  <dcterms:modified xsi:type="dcterms:W3CDTF">2022-05-13T15:48:28Z</dcterms:modified>
</cp:coreProperties>
</file>